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64"/>
  </p:notesMasterIdLst>
  <p:handoutMasterIdLst>
    <p:handoutMasterId r:id="rId65"/>
  </p:handoutMasterIdLst>
  <p:sldIdLst>
    <p:sldId id="586" r:id="rId2"/>
    <p:sldId id="587" r:id="rId3"/>
    <p:sldId id="588" r:id="rId4"/>
    <p:sldId id="589" r:id="rId5"/>
    <p:sldId id="590" r:id="rId6"/>
    <p:sldId id="591" r:id="rId7"/>
    <p:sldId id="592" r:id="rId8"/>
    <p:sldId id="593" r:id="rId9"/>
    <p:sldId id="594" r:id="rId10"/>
    <p:sldId id="596" r:id="rId11"/>
    <p:sldId id="595" r:id="rId12"/>
    <p:sldId id="597" r:id="rId13"/>
    <p:sldId id="598" r:id="rId14"/>
    <p:sldId id="599" r:id="rId15"/>
    <p:sldId id="600" r:id="rId16"/>
    <p:sldId id="601" r:id="rId17"/>
    <p:sldId id="602" r:id="rId18"/>
    <p:sldId id="603" r:id="rId19"/>
    <p:sldId id="376" r:id="rId20"/>
    <p:sldId id="377" r:id="rId21"/>
    <p:sldId id="378" r:id="rId22"/>
    <p:sldId id="380" r:id="rId23"/>
    <p:sldId id="605" r:id="rId24"/>
    <p:sldId id="393" r:id="rId25"/>
    <p:sldId id="379" r:id="rId26"/>
    <p:sldId id="604" r:id="rId27"/>
    <p:sldId id="381" r:id="rId28"/>
    <p:sldId id="382" r:id="rId29"/>
    <p:sldId id="396" r:id="rId30"/>
    <p:sldId id="383" r:id="rId31"/>
    <p:sldId id="384" r:id="rId32"/>
    <p:sldId id="385" r:id="rId33"/>
    <p:sldId id="386" r:id="rId34"/>
    <p:sldId id="387" r:id="rId35"/>
    <p:sldId id="388" r:id="rId36"/>
    <p:sldId id="395" r:id="rId37"/>
    <p:sldId id="413" r:id="rId38"/>
    <p:sldId id="394" r:id="rId39"/>
    <p:sldId id="389" r:id="rId40"/>
    <p:sldId id="397" r:id="rId41"/>
    <p:sldId id="411" r:id="rId42"/>
    <p:sldId id="398" r:id="rId43"/>
    <p:sldId id="399" r:id="rId44"/>
    <p:sldId id="400" r:id="rId45"/>
    <p:sldId id="401" r:id="rId46"/>
    <p:sldId id="402" r:id="rId47"/>
    <p:sldId id="403" r:id="rId48"/>
    <p:sldId id="404" r:id="rId49"/>
    <p:sldId id="405" r:id="rId50"/>
    <p:sldId id="407" r:id="rId51"/>
    <p:sldId id="408" r:id="rId52"/>
    <p:sldId id="409" r:id="rId53"/>
    <p:sldId id="390" r:id="rId54"/>
    <p:sldId id="391" r:id="rId55"/>
    <p:sldId id="392" r:id="rId56"/>
    <p:sldId id="414" r:id="rId57"/>
    <p:sldId id="415" r:id="rId58"/>
    <p:sldId id="416" r:id="rId59"/>
    <p:sldId id="417" r:id="rId60"/>
    <p:sldId id="418" r:id="rId61"/>
    <p:sldId id="419" r:id="rId62"/>
    <p:sldId id="420" r:id="rId63"/>
  </p:sldIdLst>
  <p:sldSz cx="9144000" cy="6858000" type="screen4x3"/>
  <p:notesSz cx="6858000" cy="9144000"/>
  <p:custDataLst>
    <p:tags r:id="rId6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fontAlgn="base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fontAlgn="base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fontAlgn="base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fontAlgn="base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400" i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400" i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400" i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400" i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27" autoAdjust="0"/>
    <p:restoredTop sz="90929"/>
  </p:normalViewPr>
  <p:slideViewPr>
    <p:cSldViewPr>
      <p:cViewPr varScale="1">
        <p:scale>
          <a:sx n="68" d="100"/>
          <a:sy n="68" d="100"/>
        </p:scale>
        <p:origin x="1830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531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1" i="0">
                <a:latin typeface="Times New Roman" charset="0"/>
                <a:cs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 i="0">
                <a:latin typeface="Times New Roman" charset="0"/>
                <a:cs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57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1" i="0">
                <a:latin typeface="Times New Roman" charset="0"/>
                <a:cs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57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1" i="0">
                <a:latin typeface="Times New Roman" charset="0"/>
                <a:cs typeface="Times New Roman" charset="0"/>
              </a:defRPr>
            </a:lvl1pPr>
          </a:lstStyle>
          <a:p>
            <a:pPr>
              <a:defRPr/>
            </a:pPr>
            <a:fld id="{7BA9952E-40F4-4F7E-9784-D642005047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590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cs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53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  <a:cs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2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53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853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cs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53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  <a:cs typeface="Times New Roman" charset="0"/>
              </a:defRPr>
            </a:lvl1pPr>
          </a:lstStyle>
          <a:p>
            <a:pPr>
              <a:defRPr/>
            </a:pPr>
            <a:fld id="{86AC0D67-5868-4B22-84EE-376C7908C0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434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Times New Roman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Times New Roman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Times New Roman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Times New Roman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Times New Roman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143000" y="457200"/>
            <a:ext cx="3200400" cy="4572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buNone/>
              <a:defRPr sz="2400" baseline="0">
                <a:latin typeface="Arial" pitchFamily="34" charset="0"/>
              </a:defRPr>
            </a:lvl2pPr>
            <a:lvl3pPr>
              <a:defRPr sz="1600" baseline="0">
                <a:latin typeface="Arial" pitchFamily="34" charset="0"/>
              </a:defRPr>
            </a:lvl3pPr>
            <a:lvl4pPr>
              <a:defRPr sz="1600" baseline="0">
                <a:latin typeface="Arial" pitchFamily="34" charset="0"/>
              </a:defRPr>
            </a:lvl4pPr>
            <a:lvl5pPr>
              <a:defRPr sz="1600" baseline="0">
                <a:latin typeface="Arial" pitchFamily="34" charset="0"/>
              </a:defRPr>
            </a:lvl5pPr>
          </a:lstStyle>
          <a:p>
            <a:pPr lvl="1"/>
            <a:endParaRPr lang="en-US" dirty="0"/>
          </a:p>
        </p:txBody>
      </p:sp>
      <p:sp>
        <p:nvSpPr>
          <p:cNvPr id="3" name="Date Place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DA46AA-EB1C-40E5-8D78-46075680F401}" type="datetime1">
              <a:rPr lang="en-US" smtClean="0"/>
              <a:pPr>
                <a:defRPr/>
              </a:pPr>
              <a:t>11/11/2017</a:t>
            </a:fld>
            <a:endParaRPr lang="en-US" dirty="0"/>
          </a:p>
        </p:txBody>
      </p:sp>
      <p:sp>
        <p:nvSpPr>
          <p:cNvPr id="4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ME321: Advanced Mechanics of Solids</a:t>
            </a:r>
            <a:endParaRPr lang="en-US" dirty="0"/>
          </a:p>
        </p:txBody>
      </p:sp>
      <p:sp>
        <p:nvSpPr>
          <p:cNvPr id="5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855E31-9127-4E05-8BD0-68DD69C3A5B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F8C06A-9D13-40CD-B00A-4434747B82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143000" y="457200"/>
            <a:ext cx="3200400" cy="4572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buNone/>
              <a:defRPr sz="2400" baseline="0">
                <a:latin typeface="Arial" pitchFamily="34" charset="0"/>
              </a:defRPr>
            </a:lvl2pPr>
            <a:lvl3pPr>
              <a:defRPr sz="1600" baseline="0">
                <a:latin typeface="Arial" pitchFamily="34" charset="0"/>
              </a:defRPr>
            </a:lvl3pPr>
            <a:lvl4pPr>
              <a:defRPr sz="1600" baseline="0">
                <a:latin typeface="Arial" pitchFamily="34" charset="0"/>
              </a:defRPr>
            </a:lvl4pPr>
            <a:lvl5pPr>
              <a:defRPr sz="1600" baseline="0">
                <a:latin typeface="Arial" pitchFamily="34" charset="0"/>
              </a:defRPr>
            </a:lvl5pPr>
          </a:lstStyle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Line 2"/>
          <p:cNvSpPr>
            <a:spLocks noChangeShapeType="1"/>
          </p:cNvSpPr>
          <p:nvPr/>
        </p:nvSpPr>
        <p:spPr bwMode="auto">
          <a:xfrm>
            <a:off x="762000" y="533400"/>
            <a:ext cx="0" cy="5715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cs typeface="Times New Roman" charset="0"/>
            </a:endParaRPr>
          </a:p>
        </p:txBody>
      </p:sp>
      <p:sp>
        <p:nvSpPr>
          <p:cNvPr id="3075" name="Line 3"/>
          <p:cNvSpPr>
            <a:spLocks noChangeShapeType="1"/>
          </p:cNvSpPr>
          <p:nvPr/>
        </p:nvSpPr>
        <p:spPr bwMode="auto">
          <a:xfrm>
            <a:off x="914400" y="685800"/>
            <a:ext cx="0" cy="5715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cs typeface="Times New Roman" charset="0"/>
            </a:endParaRPr>
          </a:p>
        </p:txBody>
      </p:sp>
      <p:sp>
        <p:nvSpPr>
          <p:cNvPr id="3076" name="Line 4"/>
          <p:cNvSpPr>
            <a:spLocks noChangeShapeType="1"/>
          </p:cNvSpPr>
          <p:nvPr/>
        </p:nvSpPr>
        <p:spPr bwMode="auto">
          <a:xfrm>
            <a:off x="381000" y="5638800"/>
            <a:ext cx="8229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cs typeface="Times New Roman" charset="0"/>
            </a:endParaRPr>
          </a:p>
        </p:txBody>
      </p:sp>
      <p:pic>
        <p:nvPicPr>
          <p:cNvPr id="2053" name="Picture 5" descr="C:\Documents and Settings\Dr. Sumeet Basu\My Documents\My Pictures\iitk_log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67600" y="5715000"/>
            <a:ext cx="100647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  <a:latin typeface="Times New Roman" charset="0"/>
                <a:cs typeface="Times New Roman" charset="0"/>
              </a:defRPr>
            </a:lvl1pPr>
          </a:lstStyle>
          <a:p>
            <a:pPr>
              <a:defRPr/>
            </a:pPr>
            <a:fld id="{65D35AAA-1723-45C7-A094-4423521D8FFA}" type="datetime1">
              <a:rPr lang="en-US" smtClean="0"/>
              <a:pPr>
                <a:defRPr/>
              </a:pPr>
              <a:t>11/11/2017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charset="0"/>
                <a:cs typeface="Times New Roman" charset="0"/>
              </a:defRPr>
            </a:lvl1pPr>
          </a:lstStyle>
          <a:p>
            <a:pPr>
              <a:defRPr/>
            </a:pPr>
            <a:r>
              <a:rPr lang="en-US"/>
              <a:t>ME321: Advanced Mechanics of Solids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8458200" y="304800"/>
            <a:ext cx="457200" cy="396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baseline="0">
                <a:solidFill>
                  <a:schemeClr val="tx1"/>
                </a:solidFill>
                <a:latin typeface="Times New Roman" charset="0"/>
                <a:cs typeface="Times New Roman" charset="0"/>
              </a:defRPr>
            </a:lvl1pPr>
          </a:lstStyle>
          <a:p>
            <a:pPr>
              <a:defRPr/>
            </a:pPr>
            <a:fld id="{297A33E9-6E9B-4565-9B46-87BAB2BB022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Times New Roman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Times New Roman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Times New Roman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Times New Roman" charset="0"/>
        </a:defRPr>
      </a:lvl5pPr>
      <a:lvl6pPr marL="457200" algn="ctr" rtl="0" fontAlgn="base">
        <a:spcBef>
          <a:spcPct val="0"/>
        </a:spcBef>
        <a:spcAft>
          <a:spcPct val="0"/>
        </a:spcAft>
        <a:defRPr>
          <a:solidFill>
            <a:schemeClr val="tx2"/>
          </a:solidFill>
          <a:latin typeface="Arial" charset="0"/>
          <a:cs typeface="Times New Roman" charset="0"/>
        </a:defRPr>
      </a:lvl6pPr>
      <a:lvl7pPr marL="914400" algn="ctr" rtl="0" fontAlgn="base">
        <a:spcBef>
          <a:spcPct val="0"/>
        </a:spcBef>
        <a:spcAft>
          <a:spcPct val="0"/>
        </a:spcAft>
        <a:defRPr>
          <a:solidFill>
            <a:schemeClr val="tx2"/>
          </a:solidFill>
          <a:latin typeface="Arial" charset="0"/>
          <a:cs typeface="Times New Roman" charset="0"/>
        </a:defRPr>
      </a:lvl7pPr>
      <a:lvl8pPr marL="1371600" algn="ctr" rtl="0" fontAlgn="base">
        <a:spcBef>
          <a:spcPct val="0"/>
        </a:spcBef>
        <a:spcAft>
          <a:spcPct val="0"/>
        </a:spcAft>
        <a:defRPr>
          <a:solidFill>
            <a:schemeClr val="tx2"/>
          </a:solidFill>
          <a:latin typeface="Arial" charset="0"/>
          <a:cs typeface="Times New Roman" charset="0"/>
        </a:defRPr>
      </a:lvl8pPr>
      <a:lvl9pPr marL="1828800" algn="ctr" rtl="0" fontAlgn="base">
        <a:spcBef>
          <a:spcPct val="0"/>
        </a:spcBef>
        <a:spcAft>
          <a:spcPct val="0"/>
        </a:spcAft>
        <a:defRPr>
          <a:solidFill>
            <a:schemeClr val="tx2"/>
          </a:solidFill>
          <a:latin typeface="Arial" charset="0"/>
          <a:cs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image" Target="../media/image17.png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image" Target="../media/image16.png"/><Relationship Id="rId2" Type="http://schemas.openxmlformats.org/officeDocument/2006/relationships/tags" Target="../tags/tag13.xml"/><Relationship Id="rId16" Type="http://schemas.openxmlformats.org/officeDocument/2006/relationships/image" Target="../media/image20.png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15.png"/><Relationship Id="rId5" Type="http://schemas.openxmlformats.org/officeDocument/2006/relationships/tags" Target="../tags/tag16.xml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tags" Target="../tags/tag15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9.png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image" Target="../media/image17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image" Target="../media/image16.png"/><Relationship Id="rId5" Type="http://schemas.openxmlformats.org/officeDocument/2006/relationships/tags" Target="../tags/tag27.xml"/><Relationship Id="rId15" Type="http://schemas.openxmlformats.org/officeDocument/2006/relationships/image" Target="../media/image25.png"/><Relationship Id="rId10" Type="http://schemas.openxmlformats.org/officeDocument/2006/relationships/image" Target="../media/image15.png"/><Relationship Id="rId4" Type="http://schemas.openxmlformats.org/officeDocument/2006/relationships/tags" Target="../tags/tag26.xml"/><Relationship Id="rId9" Type="http://schemas.openxmlformats.org/officeDocument/2006/relationships/image" Target="../media/image14.png"/><Relationship Id="rId1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44.xml"/><Relationship Id="rId7" Type="http://schemas.openxmlformats.org/officeDocument/2006/relationships/image" Target="../media/image39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38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5.xml"/><Relationship Id="rId9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0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tags" Target="../tags/tag53.xml"/><Relationship Id="rId7" Type="http://schemas.openxmlformats.org/officeDocument/2006/relationships/image" Target="../media/image47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51.png"/><Relationship Id="rId5" Type="http://schemas.openxmlformats.org/officeDocument/2006/relationships/tags" Target="../tags/tag55.xml"/><Relationship Id="rId10" Type="http://schemas.openxmlformats.org/officeDocument/2006/relationships/image" Target="../media/image50.png"/><Relationship Id="rId4" Type="http://schemas.openxmlformats.org/officeDocument/2006/relationships/tags" Target="../tags/tag54.xml"/><Relationship Id="rId9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8.png"/><Relationship Id="rId3" Type="http://schemas.openxmlformats.org/officeDocument/2006/relationships/tags" Target="../tags/tag61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57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image" Target="../media/image56.png"/><Relationship Id="rId5" Type="http://schemas.openxmlformats.org/officeDocument/2006/relationships/tags" Target="../tags/tag63.xml"/><Relationship Id="rId10" Type="http://schemas.openxmlformats.org/officeDocument/2006/relationships/image" Target="../media/image55.png"/><Relationship Id="rId4" Type="http://schemas.openxmlformats.org/officeDocument/2006/relationships/tags" Target="../tags/tag62.xml"/><Relationship Id="rId9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13" Type="http://schemas.openxmlformats.org/officeDocument/2006/relationships/image" Target="../media/image47.png"/><Relationship Id="rId18" Type="http://schemas.openxmlformats.org/officeDocument/2006/relationships/image" Target="../media/image60.png"/><Relationship Id="rId3" Type="http://schemas.openxmlformats.org/officeDocument/2006/relationships/tags" Target="../tags/tag67.xml"/><Relationship Id="rId21" Type="http://schemas.openxmlformats.org/officeDocument/2006/relationships/image" Target="../media/image63.png"/><Relationship Id="rId7" Type="http://schemas.openxmlformats.org/officeDocument/2006/relationships/tags" Target="../tags/tag71.xml"/><Relationship Id="rId12" Type="http://schemas.openxmlformats.org/officeDocument/2006/relationships/slideLayout" Target="../slideLayouts/slideLayout1.xml"/><Relationship Id="rId17" Type="http://schemas.openxmlformats.org/officeDocument/2006/relationships/image" Target="../media/image56.png"/><Relationship Id="rId2" Type="http://schemas.openxmlformats.org/officeDocument/2006/relationships/tags" Target="../tags/tag66.xml"/><Relationship Id="rId16" Type="http://schemas.openxmlformats.org/officeDocument/2006/relationships/image" Target="../media/image59.png"/><Relationship Id="rId20" Type="http://schemas.openxmlformats.org/officeDocument/2006/relationships/image" Target="../media/image62.png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tags" Target="../tags/tag75.xml"/><Relationship Id="rId5" Type="http://schemas.openxmlformats.org/officeDocument/2006/relationships/tags" Target="../tags/tag69.xml"/><Relationship Id="rId15" Type="http://schemas.openxmlformats.org/officeDocument/2006/relationships/image" Target="../media/image55.png"/><Relationship Id="rId23" Type="http://schemas.openxmlformats.org/officeDocument/2006/relationships/image" Target="../media/image65.png"/><Relationship Id="rId10" Type="http://schemas.openxmlformats.org/officeDocument/2006/relationships/tags" Target="../tags/tag74.xml"/><Relationship Id="rId19" Type="http://schemas.openxmlformats.org/officeDocument/2006/relationships/image" Target="../media/image61.png"/><Relationship Id="rId4" Type="http://schemas.openxmlformats.org/officeDocument/2006/relationships/tags" Target="../tags/tag68.xml"/><Relationship Id="rId9" Type="http://schemas.openxmlformats.org/officeDocument/2006/relationships/tags" Target="../tags/tag73.xml"/><Relationship Id="rId14" Type="http://schemas.openxmlformats.org/officeDocument/2006/relationships/image" Target="../media/image48.png"/><Relationship Id="rId22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13" Type="http://schemas.openxmlformats.org/officeDocument/2006/relationships/image" Target="../media/image70.png"/><Relationship Id="rId3" Type="http://schemas.openxmlformats.org/officeDocument/2006/relationships/tags" Target="../tags/tag79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48.png"/><Relationship Id="rId2" Type="http://schemas.openxmlformats.org/officeDocument/2006/relationships/tags" Target="../tags/tag78.xml"/><Relationship Id="rId16" Type="http://schemas.openxmlformats.org/officeDocument/2006/relationships/image" Target="../media/image73.png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image" Target="../media/image47.png"/><Relationship Id="rId5" Type="http://schemas.openxmlformats.org/officeDocument/2006/relationships/tags" Target="../tags/tag81.xml"/><Relationship Id="rId15" Type="http://schemas.openxmlformats.org/officeDocument/2006/relationships/image" Target="../media/image72.png"/><Relationship Id="rId10" Type="http://schemas.openxmlformats.org/officeDocument/2006/relationships/image" Target="../media/image69.jpeg"/><Relationship Id="rId4" Type="http://schemas.openxmlformats.org/officeDocument/2006/relationships/tags" Target="../tags/tag80.xml"/><Relationship Id="rId9" Type="http://schemas.openxmlformats.org/officeDocument/2006/relationships/image" Target="../media/image68.jpeg"/><Relationship Id="rId1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76.png"/><Relationship Id="rId3" Type="http://schemas.openxmlformats.org/officeDocument/2006/relationships/tags" Target="../tags/tag85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75.pn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image" Target="../media/image74.png"/><Relationship Id="rId5" Type="http://schemas.openxmlformats.org/officeDocument/2006/relationships/tags" Target="../tags/tag87.xml"/><Relationship Id="rId10" Type="http://schemas.openxmlformats.org/officeDocument/2006/relationships/image" Target="../media/image56.png"/><Relationship Id="rId4" Type="http://schemas.openxmlformats.org/officeDocument/2006/relationships/tags" Target="../tags/tag86.xml"/><Relationship Id="rId9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96.xml"/><Relationship Id="rId13" Type="http://schemas.openxmlformats.org/officeDocument/2006/relationships/tags" Target="../tags/tag101.xml"/><Relationship Id="rId18" Type="http://schemas.openxmlformats.org/officeDocument/2006/relationships/image" Target="../media/image48.png"/><Relationship Id="rId3" Type="http://schemas.openxmlformats.org/officeDocument/2006/relationships/tags" Target="../tags/tag91.xml"/><Relationship Id="rId21" Type="http://schemas.openxmlformats.org/officeDocument/2006/relationships/image" Target="../media/image75.png"/><Relationship Id="rId7" Type="http://schemas.openxmlformats.org/officeDocument/2006/relationships/tags" Target="../tags/tag95.xml"/><Relationship Id="rId12" Type="http://schemas.openxmlformats.org/officeDocument/2006/relationships/tags" Target="../tags/tag100.xml"/><Relationship Id="rId17" Type="http://schemas.openxmlformats.org/officeDocument/2006/relationships/image" Target="../media/image47.png"/><Relationship Id="rId2" Type="http://schemas.openxmlformats.org/officeDocument/2006/relationships/tags" Target="../tags/tag90.xml"/><Relationship Id="rId16" Type="http://schemas.openxmlformats.org/officeDocument/2006/relationships/slideLayout" Target="../slideLayouts/slideLayout1.xml"/><Relationship Id="rId20" Type="http://schemas.openxmlformats.org/officeDocument/2006/relationships/image" Target="../media/image74.png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11" Type="http://schemas.openxmlformats.org/officeDocument/2006/relationships/tags" Target="../tags/tag99.xml"/><Relationship Id="rId5" Type="http://schemas.openxmlformats.org/officeDocument/2006/relationships/tags" Target="../tags/tag93.xml"/><Relationship Id="rId15" Type="http://schemas.openxmlformats.org/officeDocument/2006/relationships/tags" Target="../tags/tag103.xml"/><Relationship Id="rId10" Type="http://schemas.openxmlformats.org/officeDocument/2006/relationships/tags" Target="../tags/tag98.xml"/><Relationship Id="rId19" Type="http://schemas.openxmlformats.org/officeDocument/2006/relationships/image" Target="../media/image56.png"/><Relationship Id="rId4" Type="http://schemas.openxmlformats.org/officeDocument/2006/relationships/tags" Target="../tags/tag92.xml"/><Relationship Id="rId9" Type="http://schemas.openxmlformats.org/officeDocument/2006/relationships/tags" Target="../tags/tag97.xml"/><Relationship Id="rId14" Type="http://schemas.openxmlformats.org/officeDocument/2006/relationships/tags" Target="../tags/tag102.xml"/><Relationship Id="rId22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4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tags" Target="../tags/tag122.xml"/><Relationship Id="rId13" Type="http://schemas.openxmlformats.org/officeDocument/2006/relationships/image" Target="../media/image90.png"/><Relationship Id="rId18" Type="http://schemas.openxmlformats.org/officeDocument/2006/relationships/image" Target="../media/image62.png"/><Relationship Id="rId3" Type="http://schemas.openxmlformats.org/officeDocument/2006/relationships/tags" Target="../tags/tag117.xml"/><Relationship Id="rId21" Type="http://schemas.openxmlformats.org/officeDocument/2006/relationships/image" Target="../media/image94.png"/><Relationship Id="rId7" Type="http://schemas.openxmlformats.org/officeDocument/2006/relationships/tags" Target="../tags/tag121.xml"/><Relationship Id="rId12" Type="http://schemas.openxmlformats.org/officeDocument/2006/relationships/image" Target="../media/image56.png"/><Relationship Id="rId17" Type="http://schemas.openxmlformats.org/officeDocument/2006/relationships/image" Target="../media/image48.png"/><Relationship Id="rId2" Type="http://schemas.openxmlformats.org/officeDocument/2006/relationships/tags" Target="../tags/tag116.xml"/><Relationship Id="rId16" Type="http://schemas.openxmlformats.org/officeDocument/2006/relationships/image" Target="../media/image47.png"/><Relationship Id="rId20" Type="http://schemas.openxmlformats.org/officeDocument/2006/relationships/image" Target="../media/image93.png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119.xml"/><Relationship Id="rId15" Type="http://schemas.openxmlformats.org/officeDocument/2006/relationships/image" Target="../media/image92.png"/><Relationship Id="rId10" Type="http://schemas.openxmlformats.org/officeDocument/2006/relationships/tags" Target="../tags/tag124.xml"/><Relationship Id="rId19" Type="http://schemas.openxmlformats.org/officeDocument/2006/relationships/image" Target="../media/image64.png"/><Relationship Id="rId4" Type="http://schemas.openxmlformats.org/officeDocument/2006/relationships/tags" Target="../tags/tag118.xml"/><Relationship Id="rId9" Type="http://schemas.openxmlformats.org/officeDocument/2006/relationships/tags" Target="../tags/tag123.xml"/><Relationship Id="rId1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tags" Target="../tags/tag135.xml"/><Relationship Id="rId13" Type="http://schemas.openxmlformats.org/officeDocument/2006/relationships/image" Target="../media/image99.png"/><Relationship Id="rId3" Type="http://schemas.openxmlformats.org/officeDocument/2006/relationships/tags" Target="../tags/tag130.xml"/><Relationship Id="rId7" Type="http://schemas.openxmlformats.org/officeDocument/2006/relationships/tags" Target="../tags/tag134.xml"/><Relationship Id="rId12" Type="http://schemas.openxmlformats.org/officeDocument/2006/relationships/image" Target="../media/image48.png"/><Relationship Id="rId17" Type="http://schemas.openxmlformats.org/officeDocument/2006/relationships/image" Target="../media/image103.png"/><Relationship Id="rId2" Type="http://schemas.openxmlformats.org/officeDocument/2006/relationships/tags" Target="../tags/tag129.xml"/><Relationship Id="rId16" Type="http://schemas.openxmlformats.org/officeDocument/2006/relationships/image" Target="../media/image102.png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11" Type="http://schemas.openxmlformats.org/officeDocument/2006/relationships/image" Target="../media/image47.png"/><Relationship Id="rId5" Type="http://schemas.openxmlformats.org/officeDocument/2006/relationships/tags" Target="../tags/tag132.xml"/><Relationship Id="rId15" Type="http://schemas.openxmlformats.org/officeDocument/2006/relationships/image" Target="../media/image101.png"/><Relationship Id="rId10" Type="http://schemas.openxmlformats.org/officeDocument/2006/relationships/image" Target="../media/image98.png"/><Relationship Id="rId4" Type="http://schemas.openxmlformats.org/officeDocument/2006/relationships/tags" Target="../tags/tag131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10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43000" y="457200"/>
            <a:ext cx="7391400" cy="4572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Problems in cylindrical polar coordinates</a:t>
            </a:r>
            <a:endParaRPr lang="en-US" dirty="0"/>
          </a:p>
        </p:txBody>
      </p:sp>
      <p:pic>
        <p:nvPicPr>
          <p:cNvPr id="8" name="Picture 7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52899" y="1066800"/>
            <a:ext cx="8786404" cy="5433979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9" name="Picture 8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51364" y="685800"/>
            <a:ext cx="8740702" cy="3377989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395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4875" y="247650"/>
            <a:ext cx="7332663" cy="636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Hole in a tensile field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 bwMode="auto">
          <a:xfrm>
            <a:off x="5288039" y="904723"/>
            <a:ext cx="3207656" cy="3536648"/>
          </a:xfrm>
          <a:custGeom>
            <a:avLst/>
            <a:gdLst>
              <a:gd name="connsiteX0" fmla="*/ 111275 w 3207656"/>
              <a:gd name="connsiteY0" fmla="*/ 183848 h 3536648"/>
              <a:gd name="connsiteX1" fmla="*/ 24190 w 3207656"/>
              <a:gd name="connsiteY1" fmla="*/ 1141791 h 3536648"/>
              <a:gd name="connsiteX2" fmla="*/ 256418 w 3207656"/>
              <a:gd name="connsiteY2" fmla="*/ 1867506 h 3536648"/>
              <a:gd name="connsiteX3" fmla="*/ 24190 w 3207656"/>
              <a:gd name="connsiteY3" fmla="*/ 2898020 h 3536648"/>
              <a:gd name="connsiteX4" fmla="*/ 154818 w 3207656"/>
              <a:gd name="connsiteY4" fmla="*/ 3464077 h 3536648"/>
              <a:gd name="connsiteX5" fmla="*/ 735390 w 3207656"/>
              <a:gd name="connsiteY5" fmla="*/ 3333448 h 3536648"/>
              <a:gd name="connsiteX6" fmla="*/ 1591732 w 3207656"/>
              <a:gd name="connsiteY6" fmla="*/ 3376991 h 3536648"/>
              <a:gd name="connsiteX7" fmla="*/ 2506132 w 3207656"/>
              <a:gd name="connsiteY7" fmla="*/ 3217334 h 3536648"/>
              <a:gd name="connsiteX8" fmla="*/ 2985104 w 3207656"/>
              <a:gd name="connsiteY8" fmla="*/ 3449563 h 3536648"/>
              <a:gd name="connsiteX9" fmla="*/ 3130247 w 3207656"/>
              <a:gd name="connsiteY9" fmla="*/ 2868991 h 3536648"/>
              <a:gd name="connsiteX10" fmla="*/ 2883504 w 3207656"/>
              <a:gd name="connsiteY10" fmla="*/ 1519163 h 3536648"/>
              <a:gd name="connsiteX11" fmla="*/ 3159275 w 3207656"/>
              <a:gd name="connsiteY11" fmla="*/ 590248 h 3536648"/>
              <a:gd name="connsiteX12" fmla="*/ 3057675 w 3207656"/>
              <a:gd name="connsiteY12" fmla="*/ 96763 h 3536648"/>
              <a:gd name="connsiteX13" fmla="*/ 2259390 w 3207656"/>
              <a:gd name="connsiteY13" fmla="*/ 227391 h 3536648"/>
              <a:gd name="connsiteX14" fmla="*/ 967618 w 3207656"/>
              <a:gd name="connsiteY14" fmla="*/ 169334 h 3536648"/>
              <a:gd name="connsiteX15" fmla="*/ 532190 w 3207656"/>
              <a:gd name="connsiteY15" fmla="*/ 38706 h 3536648"/>
              <a:gd name="connsiteX16" fmla="*/ 111275 w 3207656"/>
              <a:gd name="connsiteY16" fmla="*/ 183848 h 3536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7656" h="3536648">
                <a:moveTo>
                  <a:pt x="111275" y="183848"/>
                </a:moveTo>
                <a:cubicBezTo>
                  <a:pt x="26608" y="367696"/>
                  <a:pt x="0" y="861181"/>
                  <a:pt x="24190" y="1141791"/>
                </a:cubicBezTo>
                <a:cubicBezTo>
                  <a:pt x="48380" y="1422401"/>
                  <a:pt x="256418" y="1574801"/>
                  <a:pt x="256418" y="1867506"/>
                </a:cubicBezTo>
                <a:cubicBezTo>
                  <a:pt x="256418" y="2160211"/>
                  <a:pt x="41123" y="2631925"/>
                  <a:pt x="24190" y="2898020"/>
                </a:cubicBezTo>
                <a:cubicBezTo>
                  <a:pt x="7257" y="3164115"/>
                  <a:pt x="36285" y="3391506"/>
                  <a:pt x="154818" y="3464077"/>
                </a:cubicBezTo>
                <a:cubicBezTo>
                  <a:pt x="273351" y="3536648"/>
                  <a:pt x="495904" y="3347962"/>
                  <a:pt x="735390" y="3333448"/>
                </a:cubicBezTo>
                <a:cubicBezTo>
                  <a:pt x="974876" y="3318934"/>
                  <a:pt x="1296608" y="3396343"/>
                  <a:pt x="1591732" y="3376991"/>
                </a:cubicBezTo>
                <a:cubicBezTo>
                  <a:pt x="1886856" y="3357639"/>
                  <a:pt x="2273903" y="3205239"/>
                  <a:pt x="2506132" y="3217334"/>
                </a:cubicBezTo>
                <a:cubicBezTo>
                  <a:pt x="2738361" y="3229429"/>
                  <a:pt x="2881085" y="3507620"/>
                  <a:pt x="2985104" y="3449563"/>
                </a:cubicBezTo>
                <a:cubicBezTo>
                  <a:pt x="3089123" y="3391506"/>
                  <a:pt x="3147180" y="3190724"/>
                  <a:pt x="3130247" y="2868991"/>
                </a:cubicBezTo>
                <a:cubicBezTo>
                  <a:pt x="3113314" y="2547258"/>
                  <a:pt x="2878666" y="1898953"/>
                  <a:pt x="2883504" y="1519163"/>
                </a:cubicBezTo>
                <a:cubicBezTo>
                  <a:pt x="2888342" y="1139373"/>
                  <a:pt x="3130247" y="827315"/>
                  <a:pt x="3159275" y="590248"/>
                </a:cubicBezTo>
                <a:cubicBezTo>
                  <a:pt x="3188303" y="353181"/>
                  <a:pt x="3207656" y="157239"/>
                  <a:pt x="3057675" y="96763"/>
                </a:cubicBezTo>
                <a:cubicBezTo>
                  <a:pt x="2907694" y="36287"/>
                  <a:pt x="2607733" y="215296"/>
                  <a:pt x="2259390" y="227391"/>
                </a:cubicBezTo>
                <a:cubicBezTo>
                  <a:pt x="1911047" y="239486"/>
                  <a:pt x="1255485" y="200781"/>
                  <a:pt x="967618" y="169334"/>
                </a:cubicBezTo>
                <a:cubicBezTo>
                  <a:pt x="679751" y="137887"/>
                  <a:pt x="674914" y="31449"/>
                  <a:pt x="532190" y="38706"/>
                </a:cubicBezTo>
                <a:cubicBezTo>
                  <a:pt x="389466" y="45963"/>
                  <a:pt x="195942" y="0"/>
                  <a:pt x="111275" y="183848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cs typeface="Times New Roman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477000" y="2209800"/>
            <a:ext cx="762000" cy="762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cs typeface="Times New Roman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6858000" y="2590800"/>
            <a:ext cx="1066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 rot="5400000" flipH="1" flipV="1">
            <a:off x="6324600" y="2057400"/>
            <a:ext cx="1066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6858000" y="1981200"/>
            <a:ext cx="762000" cy="609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8229600" y="2590800"/>
            <a:ext cx="685800" cy="15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rot="10800000">
            <a:off x="4572000" y="2667000"/>
            <a:ext cx="838200" cy="15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9" name="Picture 18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72400" y="2362200"/>
            <a:ext cx="152400" cy="128016"/>
          </a:xfrm>
          <a:prstGeom prst="rect">
            <a:avLst/>
          </a:prstGeom>
          <a:noFill/>
        </p:spPr>
      </p:pic>
      <p:pic>
        <p:nvPicPr>
          <p:cNvPr id="21" name="Picture 20" descr="TP_tmp.b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6858000" y="1371600"/>
            <a:ext cx="128015" cy="176783"/>
          </a:xfrm>
          <a:prstGeom prst="rect">
            <a:avLst/>
          </a:prstGeom>
          <a:noFill/>
          <a:ln/>
          <a:effectLst/>
        </p:spPr>
      </p:pic>
      <p:pic>
        <p:nvPicPr>
          <p:cNvPr id="23" name="Picture 22" descr="TP_tmp.b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643872" y="1880616"/>
            <a:ext cx="129039" cy="129039"/>
          </a:xfrm>
          <a:prstGeom prst="rect">
            <a:avLst/>
          </a:prstGeom>
          <a:noFill/>
          <a:ln/>
          <a:effectLst/>
        </p:spPr>
      </p:pic>
      <p:pic>
        <p:nvPicPr>
          <p:cNvPr id="25" name="Picture 24" descr="TP_tmp.b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39000" y="2286000"/>
            <a:ext cx="128015" cy="204214"/>
          </a:xfrm>
          <a:prstGeom prst="rect">
            <a:avLst/>
          </a:prstGeom>
          <a:noFill/>
        </p:spPr>
      </p:pic>
      <p:cxnSp>
        <p:nvCxnSpPr>
          <p:cNvPr id="27" name="Straight Arrow Connector 26"/>
          <p:cNvCxnSpPr>
            <a:endCxn id="7" idx="1"/>
          </p:cNvCxnSpPr>
          <p:nvPr/>
        </p:nvCxnSpPr>
        <p:spPr bwMode="auto">
          <a:xfrm rot="16200000" flipV="1">
            <a:off x="6588592" y="2321392"/>
            <a:ext cx="269408" cy="2694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29" name="Picture 28" descr="TP_tmp.b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48200" y="2362200"/>
            <a:ext cx="176784" cy="204216"/>
          </a:xfrm>
          <a:prstGeom prst="rect">
            <a:avLst/>
          </a:prstGeom>
          <a:noFill/>
        </p:spPr>
      </p:pic>
      <p:pic>
        <p:nvPicPr>
          <p:cNvPr id="30" name="Picture 29" descr="TP_tmp.b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86800" y="2286000"/>
            <a:ext cx="176784" cy="204216"/>
          </a:xfrm>
          <a:prstGeom prst="rect">
            <a:avLst/>
          </a:prstGeom>
          <a:noFill/>
        </p:spPr>
      </p:pic>
      <p:pic>
        <p:nvPicPr>
          <p:cNvPr id="32" name="Picture 31" descr="TP_tmp.bmp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05600" y="2362200"/>
            <a:ext cx="128015" cy="128015"/>
          </a:xfrm>
          <a:prstGeom prst="rect">
            <a:avLst/>
          </a:prstGeom>
          <a:noFill/>
        </p:spPr>
      </p:pic>
      <p:pic>
        <p:nvPicPr>
          <p:cNvPr id="36" name="Picture 35" descr="TP_tmp.bmp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74378" y="1219200"/>
            <a:ext cx="5464422" cy="3659211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9" name="Picture 8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52382" y="609600"/>
            <a:ext cx="8763051" cy="3938039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8" name="Picture 7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52391" y="533400"/>
            <a:ext cx="8763034" cy="4596402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9" name="Picture 8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04083" y="533400"/>
            <a:ext cx="8711461" cy="3377290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43000" y="457200"/>
            <a:ext cx="5486400" cy="5334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Thick cylinder: internally </a:t>
            </a:r>
            <a:r>
              <a:rPr lang="en-US" dirty="0" err="1" smtClean="0"/>
              <a:t>pressurised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 bwMode="auto">
          <a:xfrm>
            <a:off x="5943600" y="914400"/>
            <a:ext cx="2438400" cy="25146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cs typeface="Times New Roman" charset="0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 bwMode="auto">
          <a:xfrm>
            <a:off x="6535056" y="1556658"/>
            <a:ext cx="1219200" cy="12573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cs typeface="Times New Roman" charset="0"/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7162800" y="2209800"/>
            <a:ext cx="1066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 rot="5400000" flipH="1" flipV="1">
            <a:off x="6629400" y="1676400"/>
            <a:ext cx="1066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 flipV="1">
            <a:off x="7162800" y="1600200"/>
            <a:ext cx="762000" cy="609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1" name="Picture 10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77200" y="1981200"/>
            <a:ext cx="152400" cy="128016"/>
          </a:xfrm>
          <a:prstGeom prst="rect">
            <a:avLst/>
          </a:prstGeom>
          <a:noFill/>
        </p:spPr>
      </p:pic>
      <p:pic>
        <p:nvPicPr>
          <p:cNvPr id="12" name="Picture 11" descr="TP_tmp.b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162800" y="990600"/>
            <a:ext cx="128015" cy="176783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P_tmp.b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948672" y="1499616"/>
            <a:ext cx="129039" cy="129039"/>
          </a:xfrm>
          <a:prstGeom prst="rect">
            <a:avLst/>
          </a:prstGeom>
          <a:noFill/>
          <a:ln/>
          <a:effectLst/>
        </p:spPr>
      </p:pic>
      <p:pic>
        <p:nvPicPr>
          <p:cNvPr id="14" name="Picture 13" descr="TP_tmp.b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43800" y="1905000"/>
            <a:ext cx="128015" cy="204214"/>
          </a:xfrm>
          <a:prstGeom prst="rect">
            <a:avLst/>
          </a:prstGeom>
          <a:noFill/>
        </p:spPr>
      </p:pic>
      <p:cxnSp>
        <p:nvCxnSpPr>
          <p:cNvPr id="15" name="Straight Arrow Connector 14"/>
          <p:cNvCxnSpPr>
            <a:endCxn id="7" idx="1"/>
          </p:cNvCxnSpPr>
          <p:nvPr/>
        </p:nvCxnSpPr>
        <p:spPr bwMode="auto">
          <a:xfrm rot="16200000" flipV="1">
            <a:off x="6703695" y="1750695"/>
            <a:ext cx="469015" cy="4491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6" name="Picture 15" descr="TP_tmp.b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34200" y="1828800"/>
            <a:ext cx="128015" cy="128015"/>
          </a:xfrm>
          <a:prstGeom prst="rect">
            <a:avLst/>
          </a:prstGeom>
          <a:noFill/>
        </p:spPr>
      </p:pic>
      <p:cxnSp>
        <p:nvCxnSpPr>
          <p:cNvPr id="18" name="Straight Arrow Connector 17"/>
          <p:cNvCxnSpPr/>
          <p:nvPr/>
        </p:nvCxnSpPr>
        <p:spPr bwMode="auto">
          <a:xfrm rot="5400000">
            <a:off x="6324601" y="2438401"/>
            <a:ext cx="1066800" cy="6095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22" name="Picture 21" descr="TP_tmp.b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6718913" y="2615184"/>
            <a:ext cx="101387" cy="205846"/>
          </a:xfrm>
          <a:prstGeom prst="rect">
            <a:avLst/>
          </a:prstGeom>
          <a:noFill/>
          <a:ln/>
          <a:effectLst/>
        </p:spPr>
      </p:pic>
      <p:pic>
        <p:nvPicPr>
          <p:cNvPr id="26" name="Picture 25" descr="TP_tmp.bmp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04320" y="1295400"/>
            <a:ext cx="5510584" cy="3480690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10" name="Picture 9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62444" y="762000"/>
            <a:ext cx="6095117" cy="5942739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7" name="Picture 6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6800" y="685800"/>
            <a:ext cx="6653797" cy="352959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Text Box 2"/>
          <p:cNvSpPr txBox="1">
            <a:spLocks noChangeArrowheads="1"/>
          </p:cNvSpPr>
          <p:nvPr/>
        </p:nvSpPr>
        <p:spPr bwMode="auto">
          <a:xfrm>
            <a:off x="533400" y="152400"/>
            <a:ext cx="6629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0" u="sng"/>
              <a:t>Methods based on the Fourier transform</a:t>
            </a:r>
          </a:p>
        </p:txBody>
      </p:sp>
      <p:pic>
        <p:nvPicPr>
          <p:cNvPr id="11" name="Picture 10" descr="C:\Documents and Settings\Dr. Sumeet Basu\My Documents\me622_2010\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317455" y="685800"/>
            <a:ext cx="8763086" cy="6096059"/>
          </a:xfrm>
          <a:prstGeom prst="rect">
            <a:avLst/>
          </a:prstGeom>
          <a:noFill/>
          <a:ln/>
          <a:effectLst/>
        </p:spPr>
      </p:pic>
      <p:sp>
        <p:nvSpPr>
          <p:cNvPr id="164868" name="Date Placeholder 3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3DAAD97-0CE5-4617-B56C-D78C8B8BD5A2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11/11/2017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4869" name="Slide Number Placeholder 4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DCE5F95-5E21-4795-A4DE-964FB2984638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19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4870" name="Footer Placeholder 5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7" name="Picture 6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3000" y="533400"/>
            <a:ext cx="7187197" cy="294742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:\Documents and Settings\Dr. Sumeet Basu\My Documents\me622_2010\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165832" y="762000"/>
            <a:ext cx="8736130" cy="5054551"/>
          </a:xfrm>
          <a:prstGeom prst="rect">
            <a:avLst/>
          </a:prstGeom>
          <a:noFill/>
          <a:ln/>
          <a:effectLst/>
        </p:spPr>
      </p:pic>
      <p:sp>
        <p:nvSpPr>
          <p:cNvPr id="165891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EA55B15-310D-4960-8E64-57905B9A373F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11/11/2017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5892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DC8372B-B236-4A55-8A6A-2EA675ED6978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20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5893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:\Documents and Settings\Dr. Sumeet Basu\My Documents\me622_2010\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228591" y="1066800"/>
            <a:ext cx="8763241" cy="3810105"/>
          </a:xfrm>
          <a:prstGeom prst="rect">
            <a:avLst/>
          </a:prstGeom>
          <a:noFill/>
          <a:ln/>
          <a:effectLst/>
        </p:spPr>
      </p:pic>
      <p:sp>
        <p:nvSpPr>
          <p:cNvPr id="166915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4983A25-83FF-4D80-BC6E-CEE4F84860B8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11/11/2017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6916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FE29283-C633-44DF-8D06-039143680659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21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6917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:\Documents and Settings\Dr. Sumeet Basu\My Documents\me622_2010\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139937" y="330681"/>
            <a:ext cx="8762051" cy="5917051"/>
          </a:xfrm>
          <a:prstGeom prst="rect">
            <a:avLst/>
          </a:prstGeom>
          <a:noFill/>
          <a:ln/>
          <a:effectLst/>
        </p:spPr>
      </p:pic>
      <p:sp>
        <p:nvSpPr>
          <p:cNvPr id="167939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9458925-294C-4CDD-B4C3-F2E69F3051D1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11/11/2017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7940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DF1B169-DEA8-4C71-9AC4-8972D4F8901D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22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7941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10" name="Picture 9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646518" y="762000"/>
            <a:ext cx="7827635" cy="1829599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73" name="Date Placeholder 1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3302F41-8F04-4963-9467-61CDA2ED1788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11/11/2017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8974" name="Slide Number Placeholder 1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AF5ADEF-C957-4CEE-8014-228A2901C4FB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24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8975" name="Footer Placeholder 1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  <p:pic>
        <p:nvPicPr>
          <p:cNvPr id="11" name="Picture 10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36687" y="609600"/>
            <a:ext cx="7770702" cy="5028101"/>
          </a:xfrm>
          <a:prstGeom prst="rect">
            <a:avLst/>
          </a:prstGeom>
          <a:noFill/>
          <a:ln/>
          <a:effectLst/>
        </p:spPr>
      </p:pic>
      <p:pic>
        <p:nvPicPr>
          <p:cNvPr id="15" name="Picture 14" descr="TP_tmp.b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28600" y="5562600"/>
            <a:ext cx="8764298" cy="1118781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:\Documents and Settings\Dr. Sumeet Basu\My Documents\me622_2010\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215837" y="1168400"/>
            <a:ext cx="8763120" cy="4114856"/>
          </a:xfrm>
          <a:prstGeom prst="rect">
            <a:avLst/>
          </a:prstGeom>
          <a:noFill/>
          <a:ln/>
          <a:effectLst/>
        </p:spPr>
      </p:pic>
      <p:sp>
        <p:nvSpPr>
          <p:cNvPr id="169987" name="Text Box 7"/>
          <p:cNvSpPr txBox="1">
            <a:spLocks noChangeArrowheads="1"/>
          </p:cNvSpPr>
          <p:nvPr/>
        </p:nvSpPr>
        <p:spPr bwMode="auto">
          <a:xfrm>
            <a:off x="304800" y="228600"/>
            <a:ext cx="6553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0"/>
              <a:t>Problems in infinite solids subject to body forces</a:t>
            </a:r>
          </a:p>
        </p:txBody>
      </p:sp>
      <p:sp>
        <p:nvSpPr>
          <p:cNvPr id="169988" name="Date Placeholder 3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3E32747-B0B1-4D79-82BA-393A9B8E87FB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11/11/2017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9989" name="Slide Number Placeholder 4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D1D68F5-4F4F-448F-9DA6-F8CA8EF13328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25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9990" name="Footer Placeholder 5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11" name="Picture 10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28591" y="762000"/>
            <a:ext cx="8763138" cy="1167402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:\Documents and Settings\Dr. Sumeet Basu\My Documents\me622_2010\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228808" y="457200"/>
            <a:ext cx="8737179" cy="5512364"/>
          </a:xfrm>
          <a:prstGeom prst="rect">
            <a:avLst/>
          </a:prstGeom>
          <a:noFill/>
          <a:ln/>
          <a:effectLst/>
        </p:spPr>
      </p:pic>
      <p:sp>
        <p:nvSpPr>
          <p:cNvPr id="171011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CDEA9D6-D2D6-4FD0-BC47-B312CB12B056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11/11/2017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1012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69E2F94-507E-4080-B5C9-FD123ED69F6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1013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:\Documents and Settings\Dr. Sumeet Basu\My Documents\me622_2010\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 bwMode="auto">
          <a:xfrm>
            <a:off x="-24" y="381000"/>
            <a:ext cx="8763051" cy="4267224"/>
          </a:xfrm>
          <a:prstGeom prst="rect">
            <a:avLst/>
          </a:prstGeom>
          <a:noFill/>
          <a:ln/>
          <a:effectLst/>
        </p:spPr>
      </p:pic>
      <p:sp>
        <p:nvSpPr>
          <p:cNvPr id="172035" name="Freeform 8"/>
          <p:cNvSpPr>
            <a:spLocks noChangeAspect="1"/>
          </p:cNvSpPr>
          <p:nvPr/>
        </p:nvSpPr>
        <p:spPr bwMode="auto">
          <a:xfrm>
            <a:off x="6781800" y="3770312"/>
            <a:ext cx="1692275" cy="2249488"/>
          </a:xfrm>
          <a:custGeom>
            <a:avLst/>
            <a:gdLst>
              <a:gd name="T0" fmla="*/ 2147483647 w 1336"/>
              <a:gd name="T1" fmla="*/ 2147483647 h 1776"/>
              <a:gd name="T2" fmla="*/ 2147483647 w 1336"/>
              <a:gd name="T3" fmla="*/ 2147483647 h 1776"/>
              <a:gd name="T4" fmla="*/ 2147483647 w 1336"/>
              <a:gd name="T5" fmla="*/ 2147483647 h 1776"/>
              <a:gd name="T6" fmla="*/ 2147483647 w 1336"/>
              <a:gd name="T7" fmla="*/ 2147483647 h 1776"/>
              <a:gd name="T8" fmla="*/ 2147483647 w 1336"/>
              <a:gd name="T9" fmla="*/ 2147483647 h 1776"/>
              <a:gd name="T10" fmla="*/ 2147483647 w 1336"/>
              <a:gd name="T11" fmla="*/ 2147483647 h 1776"/>
              <a:gd name="T12" fmla="*/ 2147483647 w 1336"/>
              <a:gd name="T13" fmla="*/ 2147483647 h 1776"/>
              <a:gd name="T14" fmla="*/ 2147483647 w 1336"/>
              <a:gd name="T15" fmla="*/ 2147483647 h 177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336"/>
              <a:gd name="T25" fmla="*/ 0 h 1776"/>
              <a:gd name="T26" fmla="*/ 1336 w 1336"/>
              <a:gd name="T27" fmla="*/ 1776 h 177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336" h="1776">
                <a:moveTo>
                  <a:pt x="560" y="48"/>
                </a:moveTo>
                <a:cubicBezTo>
                  <a:pt x="416" y="88"/>
                  <a:pt x="64" y="184"/>
                  <a:pt x="32" y="336"/>
                </a:cubicBezTo>
                <a:cubicBezTo>
                  <a:pt x="0" y="488"/>
                  <a:pt x="336" y="768"/>
                  <a:pt x="368" y="960"/>
                </a:cubicBezTo>
                <a:cubicBezTo>
                  <a:pt x="400" y="1152"/>
                  <a:pt x="144" y="1376"/>
                  <a:pt x="224" y="1488"/>
                </a:cubicBezTo>
                <a:cubicBezTo>
                  <a:pt x="304" y="1600"/>
                  <a:pt x="664" y="1776"/>
                  <a:pt x="848" y="1632"/>
                </a:cubicBezTo>
                <a:cubicBezTo>
                  <a:pt x="1032" y="1488"/>
                  <a:pt x="1320" y="880"/>
                  <a:pt x="1328" y="624"/>
                </a:cubicBezTo>
                <a:cubicBezTo>
                  <a:pt x="1336" y="368"/>
                  <a:pt x="1024" y="192"/>
                  <a:pt x="896" y="96"/>
                </a:cubicBezTo>
                <a:cubicBezTo>
                  <a:pt x="768" y="0"/>
                  <a:pt x="704" y="8"/>
                  <a:pt x="560" y="48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2036" name="Line 18"/>
          <p:cNvSpPr>
            <a:spLocks noChangeShapeType="1"/>
          </p:cNvSpPr>
          <p:nvPr/>
        </p:nvSpPr>
        <p:spPr bwMode="auto">
          <a:xfrm flipV="1">
            <a:off x="7635875" y="44196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2037" name="Line 19"/>
          <p:cNvSpPr>
            <a:spLocks noChangeShapeType="1"/>
          </p:cNvSpPr>
          <p:nvPr/>
        </p:nvSpPr>
        <p:spPr bwMode="auto">
          <a:xfrm>
            <a:off x="7696200" y="51054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72038" name="Picture 42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7165975" y="4114800"/>
            <a:ext cx="6350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039" name="Picture 41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8385175" y="5181600"/>
            <a:ext cx="6350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040" name="Picture 33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/>
          <a:srcRect/>
          <a:stretch>
            <a:fillRect/>
          </a:stretch>
        </p:blipFill>
        <p:spPr bwMode="auto">
          <a:xfrm>
            <a:off x="7788275" y="4826000"/>
            <a:ext cx="2032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2041" name="Line 43"/>
          <p:cNvSpPr>
            <a:spLocks noChangeShapeType="1"/>
          </p:cNvSpPr>
          <p:nvPr/>
        </p:nvSpPr>
        <p:spPr bwMode="auto">
          <a:xfrm flipH="1">
            <a:off x="7635875" y="5105400"/>
            <a:ext cx="457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2042" name="Date Placeholder 9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FF09435-F827-49F0-ABEC-7AE000390145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11/11/2017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2043" name="Slide Number Placeholder 10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6457C77-94EB-4C21-9152-FCDDE0ED0A11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28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2044" name="Footer Placeholder 11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58" name="Picture 5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65100" y="762000"/>
            <a:ext cx="8737600" cy="302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3059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F17CADE-EAF9-4C23-99A5-7FA875817478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11/11/2017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3060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5ED47C7-9FBF-4576-858D-F771ADC82A75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29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3061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10" name="Picture 9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042395" y="304800"/>
            <a:ext cx="7492037" cy="5105435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82" name="Picture 4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2700" y="838200"/>
            <a:ext cx="8763000" cy="401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083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D07A0D8-49F2-47B8-A29D-C94100E3207F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11/11/2017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4084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E005C40-DA98-4FF1-A4E7-F91BA6069344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30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4085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Text Box 2"/>
          <p:cNvSpPr txBox="1">
            <a:spLocks noChangeArrowheads="1"/>
          </p:cNvSpPr>
          <p:nvPr/>
        </p:nvSpPr>
        <p:spPr bwMode="auto">
          <a:xfrm>
            <a:off x="1295400" y="381000"/>
            <a:ext cx="70104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0"/>
              <a:t>Finding the Airy stress function using Fourier transforms: half plane problems</a:t>
            </a:r>
          </a:p>
        </p:txBody>
      </p:sp>
      <p:pic>
        <p:nvPicPr>
          <p:cNvPr id="175107" name="Picture 3" descr="C:\Documents and Settings\Dr. Sumeet Basu\My Documents\me622_2010\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939800" y="1524000"/>
            <a:ext cx="6858000" cy="492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5108" name="Date Placeholder 3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9814B4A-38F8-416D-AD06-6FE6D43FB988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11/11/2017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5109" name="Slide Number Placeholder 4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A232736-E026-4AED-80E7-13C671B3618C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31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5110" name="Footer Placeholder 5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30" name="Picture 3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28600" y="381000"/>
            <a:ext cx="87376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6131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EBCBF67-2ABC-4984-A554-620C928A79C3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11/11/2017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6132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5E11F1A-65B8-4C63-848B-85DAB0BE27D1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32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6133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154" name="Picture 3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381000" y="381000"/>
            <a:ext cx="82296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7155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2681EF4-3F0E-46DA-8736-0E81BC84F0DD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11/11/2017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7156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07771C6-36C1-4701-8492-B7A8506F576D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33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7157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Freeform 2"/>
          <p:cNvSpPr>
            <a:spLocks/>
          </p:cNvSpPr>
          <p:nvPr/>
        </p:nvSpPr>
        <p:spPr bwMode="auto">
          <a:xfrm>
            <a:off x="6235700" y="2247900"/>
            <a:ext cx="2781300" cy="1562100"/>
          </a:xfrm>
          <a:custGeom>
            <a:avLst/>
            <a:gdLst>
              <a:gd name="T0" fmla="*/ 2147483647 w 1752"/>
              <a:gd name="T1" fmla="*/ 0 h 984"/>
              <a:gd name="T2" fmla="*/ 2147483647 w 1752"/>
              <a:gd name="T3" fmla="*/ 2147483647 h 984"/>
              <a:gd name="T4" fmla="*/ 2147483647 w 1752"/>
              <a:gd name="T5" fmla="*/ 2147483647 h 984"/>
              <a:gd name="T6" fmla="*/ 2147483647 w 1752"/>
              <a:gd name="T7" fmla="*/ 2147483647 h 984"/>
              <a:gd name="T8" fmla="*/ 2147483647 w 1752"/>
              <a:gd name="T9" fmla="*/ 2147483647 h 984"/>
              <a:gd name="T10" fmla="*/ 2147483647 w 1752"/>
              <a:gd name="T11" fmla="*/ 2147483647 h 984"/>
              <a:gd name="T12" fmla="*/ 2147483647 w 1752"/>
              <a:gd name="T13" fmla="*/ 0 h 98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752"/>
              <a:gd name="T22" fmla="*/ 0 h 984"/>
              <a:gd name="T23" fmla="*/ 1752 w 1752"/>
              <a:gd name="T24" fmla="*/ 984 h 98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752" h="984">
                <a:moveTo>
                  <a:pt x="56" y="0"/>
                </a:moveTo>
                <a:cubicBezTo>
                  <a:pt x="28" y="88"/>
                  <a:pt x="0" y="176"/>
                  <a:pt x="56" y="288"/>
                </a:cubicBezTo>
                <a:cubicBezTo>
                  <a:pt x="112" y="400"/>
                  <a:pt x="232" y="560"/>
                  <a:pt x="392" y="672"/>
                </a:cubicBezTo>
                <a:cubicBezTo>
                  <a:pt x="552" y="784"/>
                  <a:pt x="816" y="984"/>
                  <a:pt x="1016" y="960"/>
                </a:cubicBezTo>
                <a:cubicBezTo>
                  <a:pt x="1216" y="936"/>
                  <a:pt x="1472" y="664"/>
                  <a:pt x="1592" y="528"/>
                </a:cubicBezTo>
                <a:cubicBezTo>
                  <a:pt x="1712" y="392"/>
                  <a:pt x="1720" y="232"/>
                  <a:pt x="1736" y="144"/>
                </a:cubicBezTo>
                <a:cubicBezTo>
                  <a:pt x="1752" y="56"/>
                  <a:pt x="1720" y="28"/>
                  <a:pt x="1688" y="0"/>
                </a:cubicBezTo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8179" name="Line 3"/>
          <p:cNvSpPr>
            <a:spLocks noChangeShapeType="1"/>
          </p:cNvSpPr>
          <p:nvPr/>
        </p:nvSpPr>
        <p:spPr bwMode="auto">
          <a:xfrm>
            <a:off x="6324600" y="2247900"/>
            <a:ext cx="2590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8180" name="Line 4"/>
          <p:cNvSpPr>
            <a:spLocks noChangeShapeType="1"/>
          </p:cNvSpPr>
          <p:nvPr/>
        </p:nvSpPr>
        <p:spPr bwMode="auto">
          <a:xfrm>
            <a:off x="7543800" y="22098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8181" name="Line 5"/>
          <p:cNvSpPr>
            <a:spLocks noChangeShapeType="1"/>
          </p:cNvSpPr>
          <p:nvPr/>
        </p:nvSpPr>
        <p:spPr bwMode="auto">
          <a:xfrm>
            <a:off x="7543800" y="22479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78182" name="Picture 6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7467600" y="3073400"/>
            <a:ext cx="1524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8183" name="Picture 7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8763000" y="2044700"/>
            <a:ext cx="1524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8184" name="Line 8"/>
          <p:cNvSpPr>
            <a:spLocks noChangeShapeType="1"/>
          </p:cNvSpPr>
          <p:nvPr/>
        </p:nvSpPr>
        <p:spPr bwMode="auto">
          <a:xfrm>
            <a:off x="6858000" y="19431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8185" name="Freeform 9"/>
          <p:cNvSpPr>
            <a:spLocks/>
          </p:cNvSpPr>
          <p:nvPr/>
        </p:nvSpPr>
        <p:spPr bwMode="auto">
          <a:xfrm>
            <a:off x="6248400" y="1765300"/>
            <a:ext cx="2514600" cy="266700"/>
          </a:xfrm>
          <a:custGeom>
            <a:avLst/>
            <a:gdLst>
              <a:gd name="T0" fmla="*/ 0 w 1584"/>
              <a:gd name="T1" fmla="*/ 2147483647 h 168"/>
              <a:gd name="T2" fmla="*/ 2147483647 w 1584"/>
              <a:gd name="T3" fmla="*/ 2147483647 h 168"/>
              <a:gd name="T4" fmla="*/ 2147483647 w 1584"/>
              <a:gd name="T5" fmla="*/ 2147483647 h 168"/>
              <a:gd name="T6" fmla="*/ 2147483647 w 1584"/>
              <a:gd name="T7" fmla="*/ 2147483647 h 168"/>
              <a:gd name="T8" fmla="*/ 2147483647 w 1584"/>
              <a:gd name="T9" fmla="*/ 2147483647 h 168"/>
              <a:gd name="T10" fmla="*/ 2147483647 w 1584"/>
              <a:gd name="T11" fmla="*/ 2147483647 h 16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84"/>
              <a:gd name="T19" fmla="*/ 0 h 168"/>
              <a:gd name="T20" fmla="*/ 1584 w 1584"/>
              <a:gd name="T21" fmla="*/ 168 h 16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84" h="168">
                <a:moveTo>
                  <a:pt x="0" y="160"/>
                </a:moveTo>
                <a:cubicBezTo>
                  <a:pt x="104" y="112"/>
                  <a:pt x="208" y="64"/>
                  <a:pt x="336" y="64"/>
                </a:cubicBezTo>
                <a:cubicBezTo>
                  <a:pt x="464" y="64"/>
                  <a:pt x="624" y="152"/>
                  <a:pt x="768" y="160"/>
                </a:cubicBezTo>
                <a:cubicBezTo>
                  <a:pt x="912" y="168"/>
                  <a:pt x="1088" y="136"/>
                  <a:pt x="1200" y="112"/>
                </a:cubicBezTo>
                <a:cubicBezTo>
                  <a:pt x="1312" y="88"/>
                  <a:pt x="1376" y="32"/>
                  <a:pt x="1440" y="16"/>
                </a:cubicBezTo>
                <a:cubicBezTo>
                  <a:pt x="1504" y="0"/>
                  <a:pt x="1544" y="8"/>
                  <a:pt x="1584" y="16"/>
                </a:cubicBezTo>
              </a:path>
            </a:pathLst>
          </a:cu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8186" name="Line 10"/>
          <p:cNvSpPr>
            <a:spLocks noChangeShapeType="1"/>
          </p:cNvSpPr>
          <p:nvPr/>
        </p:nvSpPr>
        <p:spPr bwMode="auto">
          <a:xfrm>
            <a:off x="6400800" y="19431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8187" name="Line 11"/>
          <p:cNvSpPr>
            <a:spLocks noChangeShapeType="1"/>
          </p:cNvSpPr>
          <p:nvPr/>
        </p:nvSpPr>
        <p:spPr bwMode="auto">
          <a:xfrm>
            <a:off x="7391400" y="20193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8188" name="Line 12"/>
          <p:cNvSpPr>
            <a:spLocks noChangeShapeType="1"/>
          </p:cNvSpPr>
          <p:nvPr/>
        </p:nvSpPr>
        <p:spPr bwMode="auto">
          <a:xfrm>
            <a:off x="7848600" y="20193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8189" name="Line 13"/>
          <p:cNvSpPr>
            <a:spLocks noChangeShapeType="1"/>
          </p:cNvSpPr>
          <p:nvPr/>
        </p:nvSpPr>
        <p:spPr bwMode="auto">
          <a:xfrm>
            <a:off x="8382000" y="19431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8190" name="Line 14"/>
          <p:cNvSpPr>
            <a:spLocks noChangeShapeType="1"/>
          </p:cNvSpPr>
          <p:nvPr/>
        </p:nvSpPr>
        <p:spPr bwMode="auto">
          <a:xfrm>
            <a:off x="8686800" y="17907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78191" name="Picture 15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/>
          <a:srcRect/>
          <a:stretch>
            <a:fillRect/>
          </a:stretch>
        </p:blipFill>
        <p:spPr bwMode="auto">
          <a:xfrm>
            <a:off x="7772400" y="1638300"/>
            <a:ext cx="457200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8192" name="Picture 22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/>
          <a:srcRect/>
          <a:stretch>
            <a:fillRect/>
          </a:stretch>
        </p:blipFill>
        <p:spPr bwMode="auto">
          <a:xfrm>
            <a:off x="304800" y="838200"/>
            <a:ext cx="55118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8193" name="Picture 24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1"/>
          <a:srcRect/>
          <a:stretch>
            <a:fillRect/>
          </a:stretch>
        </p:blipFill>
        <p:spPr bwMode="auto">
          <a:xfrm>
            <a:off x="1295400" y="5257800"/>
            <a:ext cx="5867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8194" name="Date Placeholder 17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695B499-6579-4C5F-A922-2BA93EFDCE18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11/11/2017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8195" name="Slide Number Placeholder 18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DB396FA-8B24-433E-9BAE-010DE9676F4B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34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8196" name="Footer Placeholder 19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202" name="Picture 41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711200" y="457200"/>
            <a:ext cx="7594600" cy="584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9203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8A7B398-E8AB-42E6-9ADA-E173563465AD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11/11/2017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9204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2EF99B6-6F87-42EB-9C69-2763A213103E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35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9205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26" name="Picture 4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90500" y="381000"/>
            <a:ext cx="8763000" cy="576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0227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6F46C81-4940-4B55-ADAD-EAA98B04675B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11/11/2017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0228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0ABB8E9-1761-4FB5-A23F-94ADB1F05290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36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0229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50" name="Picture 6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990600" y="609600"/>
            <a:ext cx="7340600" cy="393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1251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3E5A7B1-A598-46F9-9B49-3BF2B8AD6283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11/11/2017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1252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B18D953-D03D-4BB6-B251-B4DDAAC7399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1253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Freeform 2"/>
          <p:cNvSpPr>
            <a:spLocks/>
          </p:cNvSpPr>
          <p:nvPr/>
        </p:nvSpPr>
        <p:spPr bwMode="auto">
          <a:xfrm>
            <a:off x="5905500" y="1270000"/>
            <a:ext cx="2781300" cy="1562100"/>
          </a:xfrm>
          <a:custGeom>
            <a:avLst/>
            <a:gdLst>
              <a:gd name="T0" fmla="*/ 2147483647 w 1752"/>
              <a:gd name="T1" fmla="*/ 0 h 984"/>
              <a:gd name="T2" fmla="*/ 2147483647 w 1752"/>
              <a:gd name="T3" fmla="*/ 2147483647 h 984"/>
              <a:gd name="T4" fmla="*/ 2147483647 w 1752"/>
              <a:gd name="T5" fmla="*/ 2147483647 h 984"/>
              <a:gd name="T6" fmla="*/ 2147483647 w 1752"/>
              <a:gd name="T7" fmla="*/ 2147483647 h 984"/>
              <a:gd name="T8" fmla="*/ 2147483647 w 1752"/>
              <a:gd name="T9" fmla="*/ 2147483647 h 984"/>
              <a:gd name="T10" fmla="*/ 2147483647 w 1752"/>
              <a:gd name="T11" fmla="*/ 2147483647 h 984"/>
              <a:gd name="T12" fmla="*/ 2147483647 w 1752"/>
              <a:gd name="T13" fmla="*/ 0 h 98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752"/>
              <a:gd name="T22" fmla="*/ 0 h 984"/>
              <a:gd name="T23" fmla="*/ 1752 w 1752"/>
              <a:gd name="T24" fmla="*/ 984 h 98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752" h="984">
                <a:moveTo>
                  <a:pt x="56" y="0"/>
                </a:moveTo>
                <a:cubicBezTo>
                  <a:pt x="28" y="88"/>
                  <a:pt x="0" y="176"/>
                  <a:pt x="56" y="288"/>
                </a:cubicBezTo>
                <a:cubicBezTo>
                  <a:pt x="112" y="400"/>
                  <a:pt x="232" y="560"/>
                  <a:pt x="392" y="672"/>
                </a:cubicBezTo>
                <a:cubicBezTo>
                  <a:pt x="552" y="784"/>
                  <a:pt x="816" y="984"/>
                  <a:pt x="1016" y="960"/>
                </a:cubicBezTo>
                <a:cubicBezTo>
                  <a:pt x="1216" y="936"/>
                  <a:pt x="1472" y="664"/>
                  <a:pt x="1592" y="528"/>
                </a:cubicBezTo>
                <a:cubicBezTo>
                  <a:pt x="1712" y="392"/>
                  <a:pt x="1720" y="232"/>
                  <a:pt x="1736" y="144"/>
                </a:cubicBezTo>
                <a:cubicBezTo>
                  <a:pt x="1752" y="56"/>
                  <a:pt x="1720" y="28"/>
                  <a:pt x="1688" y="0"/>
                </a:cubicBezTo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2275" name="Line 3"/>
          <p:cNvSpPr>
            <a:spLocks noChangeShapeType="1"/>
          </p:cNvSpPr>
          <p:nvPr/>
        </p:nvSpPr>
        <p:spPr bwMode="auto">
          <a:xfrm>
            <a:off x="5994400" y="1270000"/>
            <a:ext cx="2590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2276" name="Line 4"/>
          <p:cNvSpPr>
            <a:spLocks noChangeShapeType="1"/>
          </p:cNvSpPr>
          <p:nvPr/>
        </p:nvSpPr>
        <p:spPr bwMode="auto">
          <a:xfrm>
            <a:off x="7213600" y="12954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277" name="Line 5"/>
          <p:cNvSpPr>
            <a:spLocks noChangeShapeType="1"/>
          </p:cNvSpPr>
          <p:nvPr/>
        </p:nvSpPr>
        <p:spPr bwMode="auto">
          <a:xfrm>
            <a:off x="7213600" y="12700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82278" name="Picture 6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7137400" y="2159000"/>
            <a:ext cx="1524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2279" name="Picture 7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/>
          <a:srcRect/>
          <a:stretch>
            <a:fillRect/>
          </a:stretch>
        </p:blipFill>
        <p:spPr bwMode="auto">
          <a:xfrm>
            <a:off x="8432800" y="1066800"/>
            <a:ext cx="1524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2280" name="Line 8"/>
          <p:cNvSpPr>
            <a:spLocks noChangeShapeType="1"/>
          </p:cNvSpPr>
          <p:nvPr/>
        </p:nvSpPr>
        <p:spPr bwMode="auto">
          <a:xfrm>
            <a:off x="6527800" y="965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82281" name="Picture 9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/>
          <a:srcRect/>
          <a:stretch>
            <a:fillRect/>
          </a:stretch>
        </p:blipFill>
        <p:spPr bwMode="auto">
          <a:xfrm>
            <a:off x="7150100" y="660400"/>
            <a:ext cx="1041400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2282" name="Line 10"/>
          <p:cNvSpPr>
            <a:spLocks noChangeShapeType="1"/>
          </p:cNvSpPr>
          <p:nvPr/>
        </p:nvSpPr>
        <p:spPr bwMode="auto">
          <a:xfrm>
            <a:off x="6680200" y="965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283" name="Line 11"/>
          <p:cNvSpPr>
            <a:spLocks noChangeShapeType="1"/>
          </p:cNvSpPr>
          <p:nvPr/>
        </p:nvSpPr>
        <p:spPr bwMode="auto">
          <a:xfrm>
            <a:off x="6832600" y="965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284" name="Line 12"/>
          <p:cNvSpPr>
            <a:spLocks noChangeShapeType="1"/>
          </p:cNvSpPr>
          <p:nvPr/>
        </p:nvSpPr>
        <p:spPr bwMode="auto">
          <a:xfrm>
            <a:off x="6985000" y="965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285" name="Line 13"/>
          <p:cNvSpPr>
            <a:spLocks noChangeShapeType="1"/>
          </p:cNvSpPr>
          <p:nvPr/>
        </p:nvSpPr>
        <p:spPr bwMode="auto">
          <a:xfrm>
            <a:off x="7137400" y="965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286" name="Line 14"/>
          <p:cNvSpPr>
            <a:spLocks noChangeShapeType="1"/>
          </p:cNvSpPr>
          <p:nvPr/>
        </p:nvSpPr>
        <p:spPr bwMode="auto">
          <a:xfrm>
            <a:off x="7289800" y="965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287" name="Line 15"/>
          <p:cNvSpPr>
            <a:spLocks noChangeShapeType="1"/>
          </p:cNvSpPr>
          <p:nvPr/>
        </p:nvSpPr>
        <p:spPr bwMode="auto">
          <a:xfrm>
            <a:off x="7442200" y="965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288" name="Line 16"/>
          <p:cNvSpPr>
            <a:spLocks noChangeShapeType="1"/>
          </p:cNvSpPr>
          <p:nvPr/>
        </p:nvSpPr>
        <p:spPr bwMode="auto">
          <a:xfrm>
            <a:off x="7594600" y="965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289" name="Line 17"/>
          <p:cNvSpPr>
            <a:spLocks noChangeShapeType="1"/>
          </p:cNvSpPr>
          <p:nvPr/>
        </p:nvSpPr>
        <p:spPr bwMode="auto">
          <a:xfrm>
            <a:off x="7747000" y="965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290" name="Line 18"/>
          <p:cNvSpPr>
            <a:spLocks noChangeShapeType="1"/>
          </p:cNvSpPr>
          <p:nvPr/>
        </p:nvSpPr>
        <p:spPr bwMode="auto">
          <a:xfrm>
            <a:off x="7899400" y="965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291" name="Line 19"/>
          <p:cNvSpPr>
            <a:spLocks noChangeShapeType="1"/>
          </p:cNvSpPr>
          <p:nvPr/>
        </p:nvSpPr>
        <p:spPr bwMode="auto">
          <a:xfrm>
            <a:off x="6553200" y="13081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2292" name="Line 20"/>
          <p:cNvSpPr>
            <a:spLocks noChangeShapeType="1"/>
          </p:cNvSpPr>
          <p:nvPr/>
        </p:nvSpPr>
        <p:spPr bwMode="auto">
          <a:xfrm>
            <a:off x="7924800" y="13081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2293" name="Line 21"/>
          <p:cNvSpPr>
            <a:spLocks noChangeShapeType="1"/>
          </p:cNvSpPr>
          <p:nvPr/>
        </p:nvSpPr>
        <p:spPr bwMode="auto">
          <a:xfrm>
            <a:off x="6553200" y="14605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82294" name="Picture 22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/>
          <a:srcRect/>
          <a:stretch>
            <a:fillRect/>
          </a:stretch>
        </p:blipFill>
        <p:spPr bwMode="auto">
          <a:xfrm>
            <a:off x="7086600" y="1536700"/>
            <a:ext cx="2540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2295" name="Picture 23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/>
          <a:srcRect/>
          <a:stretch>
            <a:fillRect/>
          </a:stretch>
        </p:blipFill>
        <p:spPr bwMode="auto">
          <a:xfrm>
            <a:off x="279400" y="685800"/>
            <a:ext cx="55118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2296" name="Picture 25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3"/>
          <a:srcRect/>
          <a:stretch>
            <a:fillRect/>
          </a:stretch>
        </p:blipFill>
        <p:spPr bwMode="auto">
          <a:xfrm>
            <a:off x="457200" y="3048000"/>
            <a:ext cx="6680200" cy="246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2297" name="Date Placeholder 24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741DEE3-BAAB-4619-B42F-CBDA17BE9C0E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11/11/2017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2298" name="Slide Number Placeholder 25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49CF49A-D92A-497B-89AF-00B7FCDB4BA2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38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2299" name="Footer Placeholder 2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Freeform 4"/>
          <p:cNvSpPr>
            <a:spLocks/>
          </p:cNvSpPr>
          <p:nvPr/>
        </p:nvSpPr>
        <p:spPr bwMode="auto">
          <a:xfrm>
            <a:off x="5410200" y="4610100"/>
            <a:ext cx="2781300" cy="1562100"/>
          </a:xfrm>
          <a:custGeom>
            <a:avLst/>
            <a:gdLst>
              <a:gd name="T0" fmla="*/ 2147483647 w 1752"/>
              <a:gd name="T1" fmla="*/ 0 h 984"/>
              <a:gd name="T2" fmla="*/ 2147483647 w 1752"/>
              <a:gd name="T3" fmla="*/ 2147483647 h 984"/>
              <a:gd name="T4" fmla="*/ 2147483647 w 1752"/>
              <a:gd name="T5" fmla="*/ 2147483647 h 984"/>
              <a:gd name="T6" fmla="*/ 2147483647 w 1752"/>
              <a:gd name="T7" fmla="*/ 2147483647 h 984"/>
              <a:gd name="T8" fmla="*/ 2147483647 w 1752"/>
              <a:gd name="T9" fmla="*/ 2147483647 h 984"/>
              <a:gd name="T10" fmla="*/ 2147483647 w 1752"/>
              <a:gd name="T11" fmla="*/ 2147483647 h 984"/>
              <a:gd name="T12" fmla="*/ 2147483647 w 1752"/>
              <a:gd name="T13" fmla="*/ 0 h 98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752"/>
              <a:gd name="T22" fmla="*/ 0 h 984"/>
              <a:gd name="T23" fmla="*/ 1752 w 1752"/>
              <a:gd name="T24" fmla="*/ 984 h 98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752" h="984">
                <a:moveTo>
                  <a:pt x="56" y="0"/>
                </a:moveTo>
                <a:cubicBezTo>
                  <a:pt x="28" y="88"/>
                  <a:pt x="0" y="176"/>
                  <a:pt x="56" y="288"/>
                </a:cubicBezTo>
                <a:cubicBezTo>
                  <a:pt x="112" y="400"/>
                  <a:pt x="232" y="560"/>
                  <a:pt x="392" y="672"/>
                </a:cubicBezTo>
                <a:cubicBezTo>
                  <a:pt x="552" y="784"/>
                  <a:pt x="816" y="984"/>
                  <a:pt x="1016" y="960"/>
                </a:cubicBezTo>
                <a:cubicBezTo>
                  <a:pt x="1216" y="936"/>
                  <a:pt x="1472" y="664"/>
                  <a:pt x="1592" y="528"/>
                </a:cubicBezTo>
                <a:cubicBezTo>
                  <a:pt x="1712" y="392"/>
                  <a:pt x="1720" y="232"/>
                  <a:pt x="1736" y="144"/>
                </a:cubicBezTo>
                <a:cubicBezTo>
                  <a:pt x="1752" y="56"/>
                  <a:pt x="1720" y="28"/>
                  <a:pt x="1688" y="0"/>
                </a:cubicBezTo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299" name="Line 5"/>
          <p:cNvSpPr>
            <a:spLocks noChangeShapeType="1"/>
          </p:cNvSpPr>
          <p:nvPr/>
        </p:nvSpPr>
        <p:spPr bwMode="auto">
          <a:xfrm>
            <a:off x="5499100" y="4610100"/>
            <a:ext cx="2590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00" name="Line 6"/>
          <p:cNvSpPr>
            <a:spLocks noChangeShapeType="1"/>
          </p:cNvSpPr>
          <p:nvPr/>
        </p:nvSpPr>
        <p:spPr bwMode="auto">
          <a:xfrm>
            <a:off x="6718300" y="45720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3301" name="Line 7"/>
          <p:cNvSpPr>
            <a:spLocks noChangeShapeType="1"/>
          </p:cNvSpPr>
          <p:nvPr/>
        </p:nvSpPr>
        <p:spPr bwMode="auto">
          <a:xfrm>
            <a:off x="6718300" y="46101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83302" name="Picture 8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3"/>
          <a:srcRect/>
          <a:stretch>
            <a:fillRect/>
          </a:stretch>
        </p:blipFill>
        <p:spPr bwMode="auto">
          <a:xfrm>
            <a:off x="6642100" y="5435600"/>
            <a:ext cx="1524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3303" name="Picture 9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4"/>
          <a:srcRect/>
          <a:stretch>
            <a:fillRect/>
          </a:stretch>
        </p:blipFill>
        <p:spPr bwMode="auto">
          <a:xfrm>
            <a:off x="7937500" y="4406900"/>
            <a:ext cx="1524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3304" name="Line 10"/>
          <p:cNvSpPr>
            <a:spLocks noChangeShapeType="1"/>
          </p:cNvSpPr>
          <p:nvPr/>
        </p:nvSpPr>
        <p:spPr bwMode="auto">
          <a:xfrm>
            <a:off x="6032500" y="43053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83305" name="Picture 11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5"/>
          <a:srcRect/>
          <a:stretch>
            <a:fillRect/>
          </a:stretch>
        </p:blipFill>
        <p:spPr bwMode="auto">
          <a:xfrm>
            <a:off x="6654800" y="4000500"/>
            <a:ext cx="1041400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3306" name="Line 12"/>
          <p:cNvSpPr>
            <a:spLocks noChangeShapeType="1"/>
          </p:cNvSpPr>
          <p:nvPr/>
        </p:nvSpPr>
        <p:spPr bwMode="auto">
          <a:xfrm>
            <a:off x="6184900" y="43053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3307" name="Line 13"/>
          <p:cNvSpPr>
            <a:spLocks noChangeShapeType="1"/>
          </p:cNvSpPr>
          <p:nvPr/>
        </p:nvSpPr>
        <p:spPr bwMode="auto">
          <a:xfrm>
            <a:off x="6337300" y="43053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3308" name="Line 14"/>
          <p:cNvSpPr>
            <a:spLocks noChangeShapeType="1"/>
          </p:cNvSpPr>
          <p:nvPr/>
        </p:nvSpPr>
        <p:spPr bwMode="auto">
          <a:xfrm>
            <a:off x="6489700" y="43053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3309" name="Line 15"/>
          <p:cNvSpPr>
            <a:spLocks noChangeShapeType="1"/>
          </p:cNvSpPr>
          <p:nvPr/>
        </p:nvSpPr>
        <p:spPr bwMode="auto">
          <a:xfrm>
            <a:off x="6642100" y="43053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3310" name="Line 16"/>
          <p:cNvSpPr>
            <a:spLocks noChangeShapeType="1"/>
          </p:cNvSpPr>
          <p:nvPr/>
        </p:nvSpPr>
        <p:spPr bwMode="auto">
          <a:xfrm>
            <a:off x="6794500" y="43053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3311" name="Line 17"/>
          <p:cNvSpPr>
            <a:spLocks noChangeShapeType="1"/>
          </p:cNvSpPr>
          <p:nvPr/>
        </p:nvSpPr>
        <p:spPr bwMode="auto">
          <a:xfrm>
            <a:off x="6946900" y="43053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3312" name="Line 18"/>
          <p:cNvSpPr>
            <a:spLocks noChangeShapeType="1"/>
          </p:cNvSpPr>
          <p:nvPr/>
        </p:nvSpPr>
        <p:spPr bwMode="auto">
          <a:xfrm>
            <a:off x="7099300" y="43053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3313" name="Line 19"/>
          <p:cNvSpPr>
            <a:spLocks noChangeShapeType="1"/>
          </p:cNvSpPr>
          <p:nvPr/>
        </p:nvSpPr>
        <p:spPr bwMode="auto">
          <a:xfrm>
            <a:off x="7251700" y="43053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83314" name="Picture 46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6"/>
          <a:srcRect/>
          <a:stretch>
            <a:fillRect/>
          </a:stretch>
        </p:blipFill>
        <p:spPr bwMode="auto">
          <a:xfrm>
            <a:off x="152400" y="457200"/>
            <a:ext cx="8763000" cy="302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3315" name="Line 20"/>
          <p:cNvSpPr>
            <a:spLocks noChangeShapeType="1"/>
          </p:cNvSpPr>
          <p:nvPr/>
        </p:nvSpPr>
        <p:spPr bwMode="auto">
          <a:xfrm>
            <a:off x="7404100" y="43053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3316" name="Line 21"/>
          <p:cNvSpPr>
            <a:spLocks noChangeShapeType="1"/>
          </p:cNvSpPr>
          <p:nvPr/>
        </p:nvSpPr>
        <p:spPr bwMode="auto">
          <a:xfrm>
            <a:off x="6057900" y="46482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17" name="Line 22"/>
          <p:cNvSpPr>
            <a:spLocks noChangeShapeType="1"/>
          </p:cNvSpPr>
          <p:nvPr/>
        </p:nvSpPr>
        <p:spPr bwMode="auto">
          <a:xfrm>
            <a:off x="7429500" y="46482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18" name="Line 23"/>
          <p:cNvSpPr>
            <a:spLocks noChangeShapeType="1"/>
          </p:cNvSpPr>
          <p:nvPr/>
        </p:nvSpPr>
        <p:spPr bwMode="auto">
          <a:xfrm>
            <a:off x="6057900" y="48006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83319" name="Picture 24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7"/>
          <a:srcRect/>
          <a:stretch>
            <a:fillRect/>
          </a:stretch>
        </p:blipFill>
        <p:spPr bwMode="auto">
          <a:xfrm>
            <a:off x="6591300" y="4876800"/>
            <a:ext cx="2540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3320" name="Line 25"/>
          <p:cNvSpPr>
            <a:spLocks noChangeShapeType="1"/>
          </p:cNvSpPr>
          <p:nvPr/>
        </p:nvSpPr>
        <p:spPr bwMode="auto">
          <a:xfrm>
            <a:off x="6705600" y="4724400"/>
            <a:ext cx="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21" name="Oval 26"/>
          <p:cNvSpPr>
            <a:spLocks noChangeArrowheads="1"/>
          </p:cNvSpPr>
          <p:nvPr/>
        </p:nvSpPr>
        <p:spPr bwMode="auto">
          <a:xfrm>
            <a:off x="7620000" y="5486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3322" name="Line 27"/>
          <p:cNvSpPr>
            <a:spLocks noChangeShapeType="1"/>
          </p:cNvSpPr>
          <p:nvPr/>
        </p:nvSpPr>
        <p:spPr bwMode="auto">
          <a:xfrm>
            <a:off x="7467600" y="4648200"/>
            <a:ext cx="152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23" name="Line 28"/>
          <p:cNvSpPr>
            <a:spLocks noChangeShapeType="1"/>
          </p:cNvSpPr>
          <p:nvPr/>
        </p:nvSpPr>
        <p:spPr bwMode="auto">
          <a:xfrm>
            <a:off x="6705600" y="4648200"/>
            <a:ext cx="914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24" name="Line 29"/>
          <p:cNvSpPr>
            <a:spLocks noChangeShapeType="1"/>
          </p:cNvSpPr>
          <p:nvPr/>
        </p:nvSpPr>
        <p:spPr bwMode="auto">
          <a:xfrm>
            <a:off x="6019800" y="4648200"/>
            <a:ext cx="1600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83325" name="Picture 31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8"/>
          <a:srcRect/>
          <a:stretch>
            <a:fillRect/>
          </a:stretch>
        </p:blipFill>
        <p:spPr bwMode="auto">
          <a:xfrm>
            <a:off x="7577138" y="4937125"/>
            <a:ext cx="119062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3326" name="Picture 33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9"/>
          <a:srcRect/>
          <a:stretch>
            <a:fillRect/>
          </a:stretch>
        </p:blipFill>
        <p:spPr bwMode="auto">
          <a:xfrm>
            <a:off x="6815138" y="5181600"/>
            <a:ext cx="119062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3327" name="Picture 35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0"/>
          <a:srcRect/>
          <a:stretch>
            <a:fillRect/>
          </a:stretch>
        </p:blipFill>
        <p:spPr bwMode="auto">
          <a:xfrm>
            <a:off x="7140575" y="5029200"/>
            <a:ext cx="79375" cy="6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3328" name="Picture 37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1"/>
          <a:srcRect/>
          <a:stretch>
            <a:fillRect/>
          </a:stretch>
        </p:blipFill>
        <p:spPr bwMode="auto">
          <a:xfrm>
            <a:off x="7391400" y="4724400"/>
            <a:ext cx="106363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3329" name="Picture 39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2"/>
          <a:srcRect/>
          <a:stretch>
            <a:fillRect/>
          </a:stretch>
        </p:blipFill>
        <p:spPr bwMode="auto">
          <a:xfrm>
            <a:off x="6715125" y="4724400"/>
            <a:ext cx="66675" cy="10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3330" name="Picture 41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3"/>
          <a:srcRect/>
          <a:stretch>
            <a:fillRect/>
          </a:stretch>
        </p:blipFill>
        <p:spPr bwMode="auto">
          <a:xfrm>
            <a:off x="6096000" y="4743450"/>
            <a:ext cx="106363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3331" name="Date Placeholder 34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BB18998-42E3-4B7F-99CA-7E2FBAB49EB2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11/11/2017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3332" name="Slide Number Placeholder 35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3799A14-5038-4793-B7FB-3CAB248DE19C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39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3333" name="Footer Placeholder 3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9" name="Picture 8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997" y="533400"/>
            <a:ext cx="8785406" cy="5003689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22" name="Picture 5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03200" y="381000"/>
            <a:ext cx="8763000" cy="375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23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39922A9-E5DD-4179-A831-58E38CA680DA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11/11/2017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4324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9194DD0-4C27-4D28-9B29-A63AFA0B84B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40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4325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46" name="Picture 4" descr="C:\Documents and Settings\Dr. Sumeet Basu\My Documents\me622_2010\half1x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066800" y="904875"/>
            <a:ext cx="1517650" cy="503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5347" name="Picture 5" descr="C:\Documents and Settings\Dr. Sumeet Basu\My Documents\me622_2010\half1y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816350" y="895350"/>
            <a:ext cx="1517650" cy="504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5348" name="Picture 6" descr="C:\Documents and Settings\Dr. Sumeet Basu\My Documents\me622_2010\half1tau.jp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559550" y="890588"/>
            <a:ext cx="1517650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5349" name="Line 7"/>
          <p:cNvSpPr>
            <a:spLocks noChangeShapeType="1"/>
          </p:cNvSpPr>
          <p:nvPr/>
        </p:nvSpPr>
        <p:spPr bwMode="auto">
          <a:xfrm>
            <a:off x="1600200" y="9144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5350" name="Line 8"/>
          <p:cNvSpPr>
            <a:spLocks noChangeShapeType="1"/>
          </p:cNvSpPr>
          <p:nvPr/>
        </p:nvSpPr>
        <p:spPr bwMode="auto">
          <a:xfrm>
            <a:off x="1066800" y="914400"/>
            <a:ext cx="0" cy="160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85351" name="Picture 10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/>
          <a:srcRect/>
          <a:stretch>
            <a:fillRect/>
          </a:stretch>
        </p:blipFill>
        <p:spPr bwMode="auto">
          <a:xfrm>
            <a:off x="1066800" y="2514600"/>
            <a:ext cx="1524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5352" name="Picture 12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2"/>
          <a:srcRect/>
          <a:stretch>
            <a:fillRect/>
          </a:stretch>
        </p:blipFill>
        <p:spPr bwMode="auto">
          <a:xfrm>
            <a:off x="2895600" y="711200"/>
            <a:ext cx="1524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5353" name="Line 14"/>
          <p:cNvSpPr>
            <a:spLocks noChangeShapeType="1"/>
          </p:cNvSpPr>
          <p:nvPr/>
        </p:nvSpPr>
        <p:spPr bwMode="auto">
          <a:xfrm>
            <a:off x="1066800" y="609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5354" name="Line 15"/>
          <p:cNvSpPr>
            <a:spLocks noChangeShapeType="1"/>
          </p:cNvSpPr>
          <p:nvPr/>
        </p:nvSpPr>
        <p:spPr bwMode="auto">
          <a:xfrm>
            <a:off x="1219200" y="609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5355" name="Line 16"/>
          <p:cNvSpPr>
            <a:spLocks noChangeShapeType="1"/>
          </p:cNvSpPr>
          <p:nvPr/>
        </p:nvSpPr>
        <p:spPr bwMode="auto">
          <a:xfrm>
            <a:off x="1295400" y="609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5356" name="Line 17"/>
          <p:cNvSpPr>
            <a:spLocks noChangeShapeType="1"/>
          </p:cNvSpPr>
          <p:nvPr/>
        </p:nvSpPr>
        <p:spPr bwMode="auto">
          <a:xfrm>
            <a:off x="1143000" y="609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85357" name="Picture 21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3"/>
          <a:srcRect/>
          <a:stretch>
            <a:fillRect/>
          </a:stretch>
        </p:blipFill>
        <p:spPr bwMode="auto">
          <a:xfrm>
            <a:off x="990600" y="381000"/>
            <a:ext cx="2540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5358" name="Picture 23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4"/>
          <a:srcRect/>
          <a:stretch>
            <a:fillRect/>
          </a:stretch>
        </p:blipFill>
        <p:spPr bwMode="auto">
          <a:xfrm>
            <a:off x="4064000" y="5537200"/>
            <a:ext cx="2794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5359" name="Picture 27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5"/>
          <a:srcRect/>
          <a:stretch>
            <a:fillRect/>
          </a:stretch>
        </p:blipFill>
        <p:spPr bwMode="auto">
          <a:xfrm>
            <a:off x="1981200" y="5562600"/>
            <a:ext cx="2794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5360" name="Picture 26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6"/>
          <a:srcRect/>
          <a:stretch>
            <a:fillRect/>
          </a:stretch>
        </p:blipFill>
        <p:spPr bwMode="auto">
          <a:xfrm>
            <a:off x="7251700" y="5638800"/>
            <a:ext cx="1524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5361" name="Date Placeholder 16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EF1F592-63F6-4D5D-BFE5-BBA8C8674C7D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11/11/2017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5362" name="Slide Number Placeholder 17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ABA23ED-3234-43EC-A6F0-642E7AC3CE38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41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5363" name="Footer Placeholder 18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Text Box 2"/>
          <p:cNvSpPr txBox="1">
            <a:spLocks noChangeArrowheads="1"/>
          </p:cNvSpPr>
          <p:nvPr/>
        </p:nvSpPr>
        <p:spPr bwMode="auto">
          <a:xfrm>
            <a:off x="1219200" y="381000"/>
            <a:ext cx="487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i="0"/>
          </a:p>
        </p:txBody>
      </p:sp>
      <p:sp>
        <p:nvSpPr>
          <p:cNvPr id="186371" name="Text Box 3"/>
          <p:cNvSpPr txBox="1">
            <a:spLocks noChangeArrowheads="1"/>
          </p:cNvSpPr>
          <p:nvPr/>
        </p:nvSpPr>
        <p:spPr bwMode="auto">
          <a:xfrm>
            <a:off x="1219200" y="381000"/>
            <a:ext cx="571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0"/>
              <a:t>Stresses near a Griffith crack</a:t>
            </a:r>
          </a:p>
        </p:txBody>
      </p:sp>
      <p:sp>
        <p:nvSpPr>
          <p:cNvPr id="186372" name="Rectangle 4"/>
          <p:cNvSpPr>
            <a:spLocks noChangeArrowheads="1"/>
          </p:cNvSpPr>
          <p:nvPr/>
        </p:nvSpPr>
        <p:spPr bwMode="auto">
          <a:xfrm>
            <a:off x="6096000" y="990600"/>
            <a:ext cx="2667000" cy="32766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6373" name="Oval 5"/>
          <p:cNvSpPr>
            <a:spLocks noChangeArrowheads="1"/>
          </p:cNvSpPr>
          <p:nvPr/>
        </p:nvSpPr>
        <p:spPr bwMode="auto">
          <a:xfrm>
            <a:off x="7010400" y="2362200"/>
            <a:ext cx="8382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6374" name="Line 6"/>
          <p:cNvSpPr>
            <a:spLocks noChangeShapeType="1"/>
          </p:cNvSpPr>
          <p:nvPr/>
        </p:nvSpPr>
        <p:spPr bwMode="auto">
          <a:xfrm>
            <a:off x="7467600" y="24384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6375" name="Line 7"/>
          <p:cNvSpPr>
            <a:spLocks noChangeShapeType="1"/>
          </p:cNvSpPr>
          <p:nvPr/>
        </p:nvSpPr>
        <p:spPr bwMode="auto">
          <a:xfrm flipV="1">
            <a:off x="7391400" y="16764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86376" name="Picture 9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7239000" y="1625600"/>
            <a:ext cx="1524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6377" name="Picture 11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/>
          <a:srcRect/>
          <a:stretch>
            <a:fillRect/>
          </a:stretch>
        </p:blipFill>
        <p:spPr bwMode="auto">
          <a:xfrm>
            <a:off x="8305800" y="2463800"/>
            <a:ext cx="1524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6378" name="Line 12"/>
          <p:cNvSpPr>
            <a:spLocks noChangeShapeType="1"/>
          </p:cNvSpPr>
          <p:nvPr/>
        </p:nvSpPr>
        <p:spPr bwMode="auto">
          <a:xfrm>
            <a:off x="7010400" y="2895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6379" name="Line 13"/>
          <p:cNvSpPr>
            <a:spLocks noChangeShapeType="1"/>
          </p:cNvSpPr>
          <p:nvPr/>
        </p:nvSpPr>
        <p:spPr bwMode="auto">
          <a:xfrm>
            <a:off x="7010400" y="2590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6380" name="Line 14"/>
          <p:cNvSpPr>
            <a:spLocks noChangeShapeType="1"/>
          </p:cNvSpPr>
          <p:nvPr/>
        </p:nvSpPr>
        <p:spPr bwMode="auto">
          <a:xfrm>
            <a:off x="7848600" y="2590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86381" name="Picture 16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/>
          <a:srcRect/>
          <a:stretch>
            <a:fillRect/>
          </a:stretch>
        </p:blipFill>
        <p:spPr bwMode="auto">
          <a:xfrm>
            <a:off x="7315200" y="2819400"/>
            <a:ext cx="2540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6382" name="Line 17"/>
          <p:cNvSpPr>
            <a:spLocks noChangeShapeType="1"/>
          </p:cNvSpPr>
          <p:nvPr/>
        </p:nvSpPr>
        <p:spPr bwMode="auto">
          <a:xfrm flipV="1">
            <a:off x="6324600" y="609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6383" name="Line 18"/>
          <p:cNvSpPr>
            <a:spLocks noChangeShapeType="1"/>
          </p:cNvSpPr>
          <p:nvPr/>
        </p:nvSpPr>
        <p:spPr bwMode="auto">
          <a:xfrm flipV="1">
            <a:off x="6477000" y="609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6384" name="Line 19"/>
          <p:cNvSpPr>
            <a:spLocks noChangeShapeType="1"/>
          </p:cNvSpPr>
          <p:nvPr/>
        </p:nvSpPr>
        <p:spPr bwMode="auto">
          <a:xfrm flipV="1">
            <a:off x="6629400" y="609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6385" name="Line 20"/>
          <p:cNvSpPr>
            <a:spLocks noChangeShapeType="1"/>
          </p:cNvSpPr>
          <p:nvPr/>
        </p:nvSpPr>
        <p:spPr bwMode="auto">
          <a:xfrm flipV="1">
            <a:off x="6781800" y="609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6386" name="Line 21"/>
          <p:cNvSpPr>
            <a:spLocks noChangeShapeType="1"/>
          </p:cNvSpPr>
          <p:nvPr/>
        </p:nvSpPr>
        <p:spPr bwMode="auto">
          <a:xfrm flipV="1">
            <a:off x="6934200" y="609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6387" name="Line 22"/>
          <p:cNvSpPr>
            <a:spLocks noChangeShapeType="1"/>
          </p:cNvSpPr>
          <p:nvPr/>
        </p:nvSpPr>
        <p:spPr bwMode="auto">
          <a:xfrm flipV="1">
            <a:off x="7086600" y="609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6388" name="Line 23"/>
          <p:cNvSpPr>
            <a:spLocks noChangeShapeType="1"/>
          </p:cNvSpPr>
          <p:nvPr/>
        </p:nvSpPr>
        <p:spPr bwMode="auto">
          <a:xfrm flipV="1">
            <a:off x="7239000" y="609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6389" name="Line 24"/>
          <p:cNvSpPr>
            <a:spLocks noChangeShapeType="1"/>
          </p:cNvSpPr>
          <p:nvPr/>
        </p:nvSpPr>
        <p:spPr bwMode="auto">
          <a:xfrm flipV="1">
            <a:off x="7391400" y="609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6390" name="Line 26"/>
          <p:cNvSpPr>
            <a:spLocks noChangeShapeType="1"/>
          </p:cNvSpPr>
          <p:nvPr/>
        </p:nvSpPr>
        <p:spPr bwMode="auto">
          <a:xfrm flipV="1">
            <a:off x="7696200" y="609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6391" name="Line 27"/>
          <p:cNvSpPr>
            <a:spLocks noChangeShapeType="1"/>
          </p:cNvSpPr>
          <p:nvPr/>
        </p:nvSpPr>
        <p:spPr bwMode="auto">
          <a:xfrm flipV="1">
            <a:off x="7848600" y="609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6392" name="Line 28"/>
          <p:cNvSpPr>
            <a:spLocks noChangeShapeType="1"/>
          </p:cNvSpPr>
          <p:nvPr/>
        </p:nvSpPr>
        <p:spPr bwMode="auto">
          <a:xfrm flipV="1">
            <a:off x="8001000" y="609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6393" name="Line 29"/>
          <p:cNvSpPr>
            <a:spLocks noChangeShapeType="1"/>
          </p:cNvSpPr>
          <p:nvPr/>
        </p:nvSpPr>
        <p:spPr bwMode="auto">
          <a:xfrm flipV="1">
            <a:off x="8153400" y="609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6394" name="Line 30"/>
          <p:cNvSpPr>
            <a:spLocks noChangeShapeType="1"/>
          </p:cNvSpPr>
          <p:nvPr/>
        </p:nvSpPr>
        <p:spPr bwMode="auto">
          <a:xfrm flipV="1">
            <a:off x="8305800" y="609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6395" name="Line 31"/>
          <p:cNvSpPr>
            <a:spLocks noChangeShapeType="1"/>
          </p:cNvSpPr>
          <p:nvPr/>
        </p:nvSpPr>
        <p:spPr bwMode="auto">
          <a:xfrm flipV="1">
            <a:off x="8458200" y="609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86396" name="Picture 33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/>
          <a:srcRect/>
          <a:stretch>
            <a:fillRect/>
          </a:stretch>
        </p:blipFill>
        <p:spPr bwMode="auto">
          <a:xfrm>
            <a:off x="7162800" y="381000"/>
            <a:ext cx="3556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6397" name="Line 34"/>
          <p:cNvSpPr>
            <a:spLocks noChangeShapeType="1"/>
          </p:cNvSpPr>
          <p:nvPr/>
        </p:nvSpPr>
        <p:spPr bwMode="auto">
          <a:xfrm>
            <a:off x="6324600" y="43434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6398" name="Line 35"/>
          <p:cNvSpPr>
            <a:spLocks noChangeShapeType="1"/>
          </p:cNvSpPr>
          <p:nvPr/>
        </p:nvSpPr>
        <p:spPr bwMode="auto">
          <a:xfrm>
            <a:off x="6477000" y="43434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6399" name="Line 36"/>
          <p:cNvSpPr>
            <a:spLocks noChangeShapeType="1"/>
          </p:cNvSpPr>
          <p:nvPr/>
        </p:nvSpPr>
        <p:spPr bwMode="auto">
          <a:xfrm>
            <a:off x="6629400" y="43434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6400" name="Line 37"/>
          <p:cNvSpPr>
            <a:spLocks noChangeShapeType="1"/>
          </p:cNvSpPr>
          <p:nvPr/>
        </p:nvSpPr>
        <p:spPr bwMode="auto">
          <a:xfrm>
            <a:off x="6781800" y="43434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6401" name="Line 38"/>
          <p:cNvSpPr>
            <a:spLocks noChangeShapeType="1"/>
          </p:cNvSpPr>
          <p:nvPr/>
        </p:nvSpPr>
        <p:spPr bwMode="auto">
          <a:xfrm>
            <a:off x="6934200" y="43434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6402" name="Line 39"/>
          <p:cNvSpPr>
            <a:spLocks noChangeShapeType="1"/>
          </p:cNvSpPr>
          <p:nvPr/>
        </p:nvSpPr>
        <p:spPr bwMode="auto">
          <a:xfrm>
            <a:off x="7086600" y="43434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6403" name="Line 40"/>
          <p:cNvSpPr>
            <a:spLocks noChangeShapeType="1"/>
          </p:cNvSpPr>
          <p:nvPr/>
        </p:nvSpPr>
        <p:spPr bwMode="auto">
          <a:xfrm>
            <a:off x="7239000" y="43434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6404" name="Line 41"/>
          <p:cNvSpPr>
            <a:spLocks noChangeShapeType="1"/>
          </p:cNvSpPr>
          <p:nvPr/>
        </p:nvSpPr>
        <p:spPr bwMode="auto">
          <a:xfrm>
            <a:off x="7391400" y="43434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6405" name="Line 42"/>
          <p:cNvSpPr>
            <a:spLocks noChangeShapeType="1"/>
          </p:cNvSpPr>
          <p:nvPr/>
        </p:nvSpPr>
        <p:spPr bwMode="auto">
          <a:xfrm>
            <a:off x="7696200" y="43434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6406" name="Line 43"/>
          <p:cNvSpPr>
            <a:spLocks noChangeShapeType="1"/>
          </p:cNvSpPr>
          <p:nvPr/>
        </p:nvSpPr>
        <p:spPr bwMode="auto">
          <a:xfrm>
            <a:off x="7848600" y="43434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6407" name="Line 44"/>
          <p:cNvSpPr>
            <a:spLocks noChangeShapeType="1"/>
          </p:cNvSpPr>
          <p:nvPr/>
        </p:nvSpPr>
        <p:spPr bwMode="auto">
          <a:xfrm>
            <a:off x="8001000" y="43434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6408" name="Line 45"/>
          <p:cNvSpPr>
            <a:spLocks noChangeShapeType="1"/>
          </p:cNvSpPr>
          <p:nvPr/>
        </p:nvSpPr>
        <p:spPr bwMode="auto">
          <a:xfrm>
            <a:off x="8153400" y="43434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6409" name="Line 46"/>
          <p:cNvSpPr>
            <a:spLocks noChangeShapeType="1"/>
          </p:cNvSpPr>
          <p:nvPr/>
        </p:nvSpPr>
        <p:spPr bwMode="auto">
          <a:xfrm>
            <a:off x="8305800" y="43434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6410" name="Line 47"/>
          <p:cNvSpPr>
            <a:spLocks noChangeShapeType="1"/>
          </p:cNvSpPr>
          <p:nvPr/>
        </p:nvSpPr>
        <p:spPr bwMode="auto">
          <a:xfrm>
            <a:off x="8458200" y="43434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86411" name="Picture 48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/>
          <a:srcRect/>
          <a:stretch>
            <a:fillRect/>
          </a:stretch>
        </p:blipFill>
        <p:spPr bwMode="auto">
          <a:xfrm>
            <a:off x="7162800" y="4699000"/>
            <a:ext cx="3556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6412" name="Picture 91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3"/>
          <a:srcRect/>
          <a:stretch>
            <a:fillRect/>
          </a:stretch>
        </p:blipFill>
        <p:spPr bwMode="auto">
          <a:xfrm>
            <a:off x="381000" y="1600200"/>
            <a:ext cx="5511800" cy="116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6413" name="Date Placeholder 44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76F2767-9A8D-40F9-BB25-8CAE8BB91B04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11/11/2017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6414" name="Slide Number Placeholder 45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5176503-B67B-42A6-A88C-9EE0E13A2131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42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6415" name="Footer Placeholder 4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ChangeArrowheads="1"/>
          </p:cNvSpPr>
          <p:nvPr/>
        </p:nvSpPr>
        <p:spPr bwMode="auto">
          <a:xfrm>
            <a:off x="3048000" y="1219200"/>
            <a:ext cx="2667000" cy="32766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7395" name="Line 4"/>
          <p:cNvSpPr>
            <a:spLocks noChangeShapeType="1"/>
          </p:cNvSpPr>
          <p:nvPr/>
        </p:nvSpPr>
        <p:spPr bwMode="auto">
          <a:xfrm>
            <a:off x="4419600" y="27432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396" name="Line 5"/>
          <p:cNvSpPr>
            <a:spLocks noChangeShapeType="1"/>
          </p:cNvSpPr>
          <p:nvPr/>
        </p:nvSpPr>
        <p:spPr bwMode="auto">
          <a:xfrm flipV="1">
            <a:off x="4343400" y="19812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87397" name="Picture 6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7"/>
          <a:srcRect/>
          <a:stretch>
            <a:fillRect/>
          </a:stretch>
        </p:blipFill>
        <p:spPr bwMode="auto">
          <a:xfrm>
            <a:off x="4191000" y="1930400"/>
            <a:ext cx="1524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7398" name="Picture 7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8"/>
          <a:srcRect/>
          <a:stretch>
            <a:fillRect/>
          </a:stretch>
        </p:blipFill>
        <p:spPr bwMode="auto">
          <a:xfrm>
            <a:off x="5257800" y="2768600"/>
            <a:ext cx="1524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7399" name="Line 8"/>
          <p:cNvSpPr>
            <a:spLocks noChangeShapeType="1"/>
          </p:cNvSpPr>
          <p:nvPr/>
        </p:nvSpPr>
        <p:spPr bwMode="auto">
          <a:xfrm>
            <a:off x="3962400" y="32004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00" name="Line 9"/>
          <p:cNvSpPr>
            <a:spLocks noChangeShapeType="1"/>
          </p:cNvSpPr>
          <p:nvPr/>
        </p:nvSpPr>
        <p:spPr bwMode="auto">
          <a:xfrm>
            <a:off x="3962400" y="2895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7401" name="Line 10"/>
          <p:cNvSpPr>
            <a:spLocks noChangeShapeType="1"/>
          </p:cNvSpPr>
          <p:nvPr/>
        </p:nvSpPr>
        <p:spPr bwMode="auto">
          <a:xfrm>
            <a:off x="4800600" y="2895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87402" name="Picture 11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9"/>
          <a:srcRect/>
          <a:stretch>
            <a:fillRect/>
          </a:stretch>
        </p:blipFill>
        <p:spPr bwMode="auto">
          <a:xfrm>
            <a:off x="4267200" y="3124200"/>
            <a:ext cx="2540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7403" name="Rectangle 42"/>
          <p:cNvSpPr>
            <a:spLocks noChangeArrowheads="1"/>
          </p:cNvSpPr>
          <p:nvPr/>
        </p:nvSpPr>
        <p:spPr bwMode="auto">
          <a:xfrm>
            <a:off x="6172200" y="1295400"/>
            <a:ext cx="2667000" cy="32766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7404" name="Oval 43"/>
          <p:cNvSpPr>
            <a:spLocks noChangeArrowheads="1"/>
          </p:cNvSpPr>
          <p:nvPr/>
        </p:nvSpPr>
        <p:spPr bwMode="auto">
          <a:xfrm>
            <a:off x="7086600" y="2667000"/>
            <a:ext cx="8382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7405" name="Line 44"/>
          <p:cNvSpPr>
            <a:spLocks noChangeShapeType="1"/>
          </p:cNvSpPr>
          <p:nvPr/>
        </p:nvSpPr>
        <p:spPr bwMode="auto">
          <a:xfrm>
            <a:off x="7543800" y="27432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06" name="Line 45"/>
          <p:cNvSpPr>
            <a:spLocks noChangeShapeType="1"/>
          </p:cNvSpPr>
          <p:nvPr/>
        </p:nvSpPr>
        <p:spPr bwMode="auto">
          <a:xfrm flipV="1">
            <a:off x="7467600" y="19812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87407" name="Picture 46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7"/>
          <a:srcRect/>
          <a:stretch>
            <a:fillRect/>
          </a:stretch>
        </p:blipFill>
        <p:spPr bwMode="auto">
          <a:xfrm>
            <a:off x="7315200" y="1930400"/>
            <a:ext cx="1524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7408" name="Picture 47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8"/>
          <a:srcRect/>
          <a:stretch>
            <a:fillRect/>
          </a:stretch>
        </p:blipFill>
        <p:spPr bwMode="auto">
          <a:xfrm>
            <a:off x="8382000" y="2768600"/>
            <a:ext cx="1524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7409" name="Line 48"/>
          <p:cNvSpPr>
            <a:spLocks noChangeShapeType="1"/>
          </p:cNvSpPr>
          <p:nvPr/>
        </p:nvSpPr>
        <p:spPr bwMode="auto">
          <a:xfrm>
            <a:off x="7086600" y="32004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10" name="Line 49"/>
          <p:cNvSpPr>
            <a:spLocks noChangeShapeType="1"/>
          </p:cNvSpPr>
          <p:nvPr/>
        </p:nvSpPr>
        <p:spPr bwMode="auto">
          <a:xfrm>
            <a:off x="7086600" y="2895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7411" name="Line 50"/>
          <p:cNvSpPr>
            <a:spLocks noChangeShapeType="1"/>
          </p:cNvSpPr>
          <p:nvPr/>
        </p:nvSpPr>
        <p:spPr bwMode="auto">
          <a:xfrm>
            <a:off x="7924800" y="2895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87412" name="Picture 51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9"/>
          <a:srcRect/>
          <a:stretch>
            <a:fillRect/>
          </a:stretch>
        </p:blipFill>
        <p:spPr bwMode="auto">
          <a:xfrm>
            <a:off x="7391400" y="3124200"/>
            <a:ext cx="2540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7413" name="Line 52"/>
          <p:cNvSpPr>
            <a:spLocks noChangeShapeType="1"/>
          </p:cNvSpPr>
          <p:nvPr/>
        </p:nvSpPr>
        <p:spPr bwMode="auto">
          <a:xfrm flipV="1">
            <a:off x="6400800" y="9144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14" name="Line 53"/>
          <p:cNvSpPr>
            <a:spLocks noChangeShapeType="1"/>
          </p:cNvSpPr>
          <p:nvPr/>
        </p:nvSpPr>
        <p:spPr bwMode="auto">
          <a:xfrm flipV="1">
            <a:off x="6553200" y="9144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15" name="Line 54"/>
          <p:cNvSpPr>
            <a:spLocks noChangeShapeType="1"/>
          </p:cNvSpPr>
          <p:nvPr/>
        </p:nvSpPr>
        <p:spPr bwMode="auto">
          <a:xfrm flipV="1">
            <a:off x="6705600" y="9144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16" name="Line 55"/>
          <p:cNvSpPr>
            <a:spLocks noChangeShapeType="1"/>
          </p:cNvSpPr>
          <p:nvPr/>
        </p:nvSpPr>
        <p:spPr bwMode="auto">
          <a:xfrm flipV="1">
            <a:off x="6858000" y="9144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17" name="Line 56"/>
          <p:cNvSpPr>
            <a:spLocks noChangeShapeType="1"/>
          </p:cNvSpPr>
          <p:nvPr/>
        </p:nvSpPr>
        <p:spPr bwMode="auto">
          <a:xfrm flipV="1">
            <a:off x="7010400" y="9144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18" name="Line 57"/>
          <p:cNvSpPr>
            <a:spLocks noChangeShapeType="1"/>
          </p:cNvSpPr>
          <p:nvPr/>
        </p:nvSpPr>
        <p:spPr bwMode="auto">
          <a:xfrm flipV="1">
            <a:off x="7162800" y="9144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19" name="Line 58"/>
          <p:cNvSpPr>
            <a:spLocks noChangeShapeType="1"/>
          </p:cNvSpPr>
          <p:nvPr/>
        </p:nvSpPr>
        <p:spPr bwMode="auto">
          <a:xfrm flipV="1">
            <a:off x="7315200" y="9144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20" name="Line 59"/>
          <p:cNvSpPr>
            <a:spLocks noChangeShapeType="1"/>
          </p:cNvSpPr>
          <p:nvPr/>
        </p:nvSpPr>
        <p:spPr bwMode="auto">
          <a:xfrm flipV="1">
            <a:off x="7467600" y="9144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21" name="Line 60"/>
          <p:cNvSpPr>
            <a:spLocks noChangeShapeType="1"/>
          </p:cNvSpPr>
          <p:nvPr/>
        </p:nvSpPr>
        <p:spPr bwMode="auto">
          <a:xfrm flipV="1">
            <a:off x="7772400" y="9144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22" name="Line 61"/>
          <p:cNvSpPr>
            <a:spLocks noChangeShapeType="1"/>
          </p:cNvSpPr>
          <p:nvPr/>
        </p:nvSpPr>
        <p:spPr bwMode="auto">
          <a:xfrm flipV="1">
            <a:off x="7924800" y="9144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23" name="Line 62"/>
          <p:cNvSpPr>
            <a:spLocks noChangeShapeType="1"/>
          </p:cNvSpPr>
          <p:nvPr/>
        </p:nvSpPr>
        <p:spPr bwMode="auto">
          <a:xfrm flipV="1">
            <a:off x="8077200" y="9144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24" name="Line 63"/>
          <p:cNvSpPr>
            <a:spLocks noChangeShapeType="1"/>
          </p:cNvSpPr>
          <p:nvPr/>
        </p:nvSpPr>
        <p:spPr bwMode="auto">
          <a:xfrm flipV="1">
            <a:off x="8229600" y="9144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25" name="Line 64"/>
          <p:cNvSpPr>
            <a:spLocks noChangeShapeType="1"/>
          </p:cNvSpPr>
          <p:nvPr/>
        </p:nvSpPr>
        <p:spPr bwMode="auto">
          <a:xfrm flipV="1">
            <a:off x="8382000" y="9144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26" name="Line 65"/>
          <p:cNvSpPr>
            <a:spLocks noChangeShapeType="1"/>
          </p:cNvSpPr>
          <p:nvPr/>
        </p:nvSpPr>
        <p:spPr bwMode="auto">
          <a:xfrm flipV="1">
            <a:off x="8534400" y="9144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87427" name="Picture 66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0"/>
          <a:srcRect/>
          <a:stretch>
            <a:fillRect/>
          </a:stretch>
        </p:blipFill>
        <p:spPr bwMode="auto">
          <a:xfrm>
            <a:off x="7239000" y="685800"/>
            <a:ext cx="3556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7428" name="Line 67"/>
          <p:cNvSpPr>
            <a:spLocks noChangeShapeType="1"/>
          </p:cNvSpPr>
          <p:nvPr/>
        </p:nvSpPr>
        <p:spPr bwMode="auto">
          <a:xfrm>
            <a:off x="6400800" y="4648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29" name="Line 68"/>
          <p:cNvSpPr>
            <a:spLocks noChangeShapeType="1"/>
          </p:cNvSpPr>
          <p:nvPr/>
        </p:nvSpPr>
        <p:spPr bwMode="auto">
          <a:xfrm>
            <a:off x="6553200" y="4648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30" name="Line 69"/>
          <p:cNvSpPr>
            <a:spLocks noChangeShapeType="1"/>
          </p:cNvSpPr>
          <p:nvPr/>
        </p:nvSpPr>
        <p:spPr bwMode="auto">
          <a:xfrm>
            <a:off x="6705600" y="4648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31" name="Line 70"/>
          <p:cNvSpPr>
            <a:spLocks noChangeShapeType="1"/>
          </p:cNvSpPr>
          <p:nvPr/>
        </p:nvSpPr>
        <p:spPr bwMode="auto">
          <a:xfrm>
            <a:off x="6858000" y="4648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32" name="Line 71"/>
          <p:cNvSpPr>
            <a:spLocks noChangeShapeType="1"/>
          </p:cNvSpPr>
          <p:nvPr/>
        </p:nvSpPr>
        <p:spPr bwMode="auto">
          <a:xfrm>
            <a:off x="7010400" y="4648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33" name="Line 72"/>
          <p:cNvSpPr>
            <a:spLocks noChangeShapeType="1"/>
          </p:cNvSpPr>
          <p:nvPr/>
        </p:nvSpPr>
        <p:spPr bwMode="auto">
          <a:xfrm>
            <a:off x="7162800" y="4648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34" name="Line 73"/>
          <p:cNvSpPr>
            <a:spLocks noChangeShapeType="1"/>
          </p:cNvSpPr>
          <p:nvPr/>
        </p:nvSpPr>
        <p:spPr bwMode="auto">
          <a:xfrm>
            <a:off x="7315200" y="4648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35" name="Line 74"/>
          <p:cNvSpPr>
            <a:spLocks noChangeShapeType="1"/>
          </p:cNvSpPr>
          <p:nvPr/>
        </p:nvSpPr>
        <p:spPr bwMode="auto">
          <a:xfrm>
            <a:off x="7467600" y="4648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36" name="Line 75"/>
          <p:cNvSpPr>
            <a:spLocks noChangeShapeType="1"/>
          </p:cNvSpPr>
          <p:nvPr/>
        </p:nvSpPr>
        <p:spPr bwMode="auto">
          <a:xfrm>
            <a:off x="7772400" y="4648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37" name="Line 76"/>
          <p:cNvSpPr>
            <a:spLocks noChangeShapeType="1"/>
          </p:cNvSpPr>
          <p:nvPr/>
        </p:nvSpPr>
        <p:spPr bwMode="auto">
          <a:xfrm>
            <a:off x="7924800" y="4648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38" name="Line 77"/>
          <p:cNvSpPr>
            <a:spLocks noChangeShapeType="1"/>
          </p:cNvSpPr>
          <p:nvPr/>
        </p:nvSpPr>
        <p:spPr bwMode="auto">
          <a:xfrm>
            <a:off x="8077200" y="4648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39" name="Line 78"/>
          <p:cNvSpPr>
            <a:spLocks noChangeShapeType="1"/>
          </p:cNvSpPr>
          <p:nvPr/>
        </p:nvSpPr>
        <p:spPr bwMode="auto">
          <a:xfrm>
            <a:off x="8229600" y="4648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40" name="Line 79"/>
          <p:cNvSpPr>
            <a:spLocks noChangeShapeType="1"/>
          </p:cNvSpPr>
          <p:nvPr/>
        </p:nvSpPr>
        <p:spPr bwMode="auto">
          <a:xfrm>
            <a:off x="8382000" y="4648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41" name="Line 80"/>
          <p:cNvSpPr>
            <a:spLocks noChangeShapeType="1"/>
          </p:cNvSpPr>
          <p:nvPr/>
        </p:nvSpPr>
        <p:spPr bwMode="auto">
          <a:xfrm>
            <a:off x="8534400" y="4648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87442" name="Picture 81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1"/>
          <a:srcRect/>
          <a:stretch>
            <a:fillRect/>
          </a:stretch>
        </p:blipFill>
        <p:spPr bwMode="auto">
          <a:xfrm>
            <a:off x="7239000" y="5003800"/>
            <a:ext cx="3556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7443" name="Rectangle 82"/>
          <p:cNvSpPr>
            <a:spLocks noChangeArrowheads="1"/>
          </p:cNvSpPr>
          <p:nvPr/>
        </p:nvSpPr>
        <p:spPr bwMode="auto">
          <a:xfrm>
            <a:off x="76200" y="1219200"/>
            <a:ext cx="2667000" cy="32766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7444" name="Line 84"/>
          <p:cNvSpPr>
            <a:spLocks noChangeShapeType="1"/>
          </p:cNvSpPr>
          <p:nvPr/>
        </p:nvSpPr>
        <p:spPr bwMode="auto">
          <a:xfrm>
            <a:off x="1447800" y="26670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45" name="Line 85"/>
          <p:cNvSpPr>
            <a:spLocks noChangeShapeType="1"/>
          </p:cNvSpPr>
          <p:nvPr/>
        </p:nvSpPr>
        <p:spPr bwMode="auto">
          <a:xfrm flipV="1">
            <a:off x="1371600" y="19050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87446" name="Picture 86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7"/>
          <a:srcRect/>
          <a:stretch>
            <a:fillRect/>
          </a:stretch>
        </p:blipFill>
        <p:spPr bwMode="auto">
          <a:xfrm>
            <a:off x="1219200" y="1854200"/>
            <a:ext cx="1524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7447" name="Picture 87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18"/>
          <a:srcRect/>
          <a:stretch>
            <a:fillRect/>
          </a:stretch>
        </p:blipFill>
        <p:spPr bwMode="auto">
          <a:xfrm>
            <a:off x="2286000" y="2692400"/>
            <a:ext cx="1524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7448" name="Line 92"/>
          <p:cNvSpPr>
            <a:spLocks noChangeShapeType="1"/>
          </p:cNvSpPr>
          <p:nvPr/>
        </p:nvSpPr>
        <p:spPr bwMode="auto">
          <a:xfrm flipV="1">
            <a:off x="304800" y="838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49" name="Line 93"/>
          <p:cNvSpPr>
            <a:spLocks noChangeShapeType="1"/>
          </p:cNvSpPr>
          <p:nvPr/>
        </p:nvSpPr>
        <p:spPr bwMode="auto">
          <a:xfrm flipV="1">
            <a:off x="457200" y="838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50" name="Line 94"/>
          <p:cNvSpPr>
            <a:spLocks noChangeShapeType="1"/>
          </p:cNvSpPr>
          <p:nvPr/>
        </p:nvSpPr>
        <p:spPr bwMode="auto">
          <a:xfrm flipV="1">
            <a:off x="609600" y="838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51" name="Line 95"/>
          <p:cNvSpPr>
            <a:spLocks noChangeShapeType="1"/>
          </p:cNvSpPr>
          <p:nvPr/>
        </p:nvSpPr>
        <p:spPr bwMode="auto">
          <a:xfrm flipV="1">
            <a:off x="762000" y="838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52" name="Line 96"/>
          <p:cNvSpPr>
            <a:spLocks noChangeShapeType="1"/>
          </p:cNvSpPr>
          <p:nvPr/>
        </p:nvSpPr>
        <p:spPr bwMode="auto">
          <a:xfrm flipV="1">
            <a:off x="914400" y="838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53" name="Line 97"/>
          <p:cNvSpPr>
            <a:spLocks noChangeShapeType="1"/>
          </p:cNvSpPr>
          <p:nvPr/>
        </p:nvSpPr>
        <p:spPr bwMode="auto">
          <a:xfrm flipV="1">
            <a:off x="1066800" y="838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54" name="Line 98"/>
          <p:cNvSpPr>
            <a:spLocks noChangeShapeType="1"/>
          </p:cNvSpPr>
          <p:nvPr/>
        </p:nvSpPr>
        <p:spPr bwMode="auto">
          <a:xfrm flipV="1">
            <a:off x="1219200" y="838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55" name="Line 99"/>
          <p:cNvSpPr>
            <a:spLocks noChangeShapeType="1"/>
          </p:cNvSpPr>
          <p:nvPr/>
        </p:nvSpPr>
        <p:spPr bwMode="auto">
          <a:xfrm flipV="1">
            <a:off x="1371600" y="838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56" name="Line 100"/>
          <p:cNvSpPr>
            <a:spLocks noChangeShapeType="1"/>
          </p:cNvSpPr>
          <p:nvPr/>
        </p:nvSpPr>
        <p:spPr bwMode="auto">
          <a:xfrm flipV="1">
            <a:off x="1676400" y="838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57" name="Line 101"/>
          <p:cNvSpPr>
            <a:spLocks noChangeShapeType="1"/>
          </p:cNvSpPr>
          <p:nvPr/>
        </p:nvSpPr>
        <p:spPr bwMode="auto">
          <a:xfrm flipV="1">
            <a:off x="1828800" y="838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58" name="Line 102"/>
          <p:cNvSpPr>
            <a:spLocks noChangeShapeType="1"/>
          </p:cNvSpPr>
          <p:nvPr/>
        </p:nvSpPr>
        <p:spPr bwMode="auto">
          <a:xfrm flipV="1">
            <a:off x="1981200" y="838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59" name="Line 103"/>
          <p:cNvSpPr>
            <a:spLocks noChangeShapeType="1"/>
          </p:cNvSpPr>
          <p:nvPr/>
        </p:nvSpPr>
        <p:spPr bwMode="auto">
          <a:xfrm flipV="1">
            <a:off x="2133600" y="838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60" name="Line 104"/>
          <p:cNvSpPr>
            <a:spLocks noChangeShapeType="1"/>
          </p:cNvSpPr>
          <p:nvPr/>
        </p:nvSpPr>
        <p:spPr bwMode="auto">
          <a:xfrm flipV="1">
            <a:off x="2286000" y="838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61" name="Line 105"/>
          <p:cNvSpPr>
            <a:spLocks noChangeShapeType="1"/>
          </p:cNvSpPr>
          <p:nvPr/>
        </p:nvSpPr>
        <p:spPr bwMode="auto">
          <a:xfrm flipV="1">
            <a:off x="2438400" y="838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87462" name="Picture 106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0"/>
          <a:srcRect/>
          <a:stretch>
            <a:fillRect/>
          </a:stretch>
        </p:blipFill>
        <p:spPr bwMode="auto">
          <a:xfrm>
            <a:off x="1143000" y="609600"/>
            <a:ext cx="3556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7463" name="Line 107"/>
          <p:cNvSpPr>
            <a:spLocks noChangeShapeType="1"/>
          </p:cNvSpPr>
          <p:nvPr/>
        </p:nvSpPr>
        <p:spPr bwMode="auto">
          <a:xfrm>
            <a:off x="304800" y="4572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64" name="Line 108"/>
          <p:cNvSpPr>
            <a:spLocks noChangeShapeType="1"/>
          </p:cNvSpPr>
          <p:nvPr/>
        </p:nvSpPr>
        <p:spPr bwMode="auto">
          <a:xfrm>
            <a:off x="457200" y="4572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65" name="Line 109"/>
          <p:cNvSpPr>
            <a:spLocks noChangeShapeType="1"/>
          </p:cNvSpPr>
          <p:nvPr/>
        </p:nvSpPr>
        <p:spPr bwMode="auto">
          <a:xfrm>
            <a:off x="609600" y="4572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66" name="Line 110"/>
          <p:cNvSpPr>
            <a:spLocks noChangeShapeType="1"/>
          </p:cNvSpPr>
          <p:nvPr/>
        </p:nvSpPr>
        <p:spPr bwMode="auto">
          <a:xfrm>
            <a:off x="762000" y="4572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67" name="Line 111"/>
          <p:cNvSpPr>
            <a:spLocks noChangeShapeType="1"/>
          </p:cNvSpPr>
          <p:nvPr/>
        </p:nvSpPr>
        <p:spPr bwMode="auto">
          <a:xfrm>
            <a:off x="914400" y="4572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68" name="Line 112"/>
          <p:cNvSpPr>
            <a:spLocks noChangeShapeType="1"/>
          </p:cNvSpPr>
          <p:nvPr/>
        </p:nvSpPr>
        <p:spPr bwMode="auto">
          <a:xfrm>
            <a:off x="1066800" y="4572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69" name="Line 113"/>
          <p:cNvSpPr>
            <a:spLocks noChangeShapeType="1"/>
          </p:cNvSpPr>
          <p:nvPr/>
        </p:nvSpPr>
        <p:spPr bwMode="auto">
          <a:xfrm>
            <a:off x="1219200" y="4572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70" name="Line 114"/>
          <p:cNvSpPr>
            <a:spLocks noChangeShapeType="1"/>
          </p:cNvSpPr>
          <p:nvPr/>
        </p:nvSpPr>
        <p:spPr bwMode="auto">
          <a:xfrm>
            <a:off x="1371600" y="4572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71" name="Line 115"/>
          <p:cNvSpPr>
            <a:spLocks noChangeShapeType="1"/>
          </p:cNvSpPr>
          <p:nvPr/>
        </p:nvSpPr>
        <p:spPr bwMode="auto">
          <a:xfrm>
            <a:off x="1676400" y="4572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72" name="Line 116"/>
          <p:cNvSpPr>
            <a:spLocks noChangeShapeType="1"/>
          </p:cNvSpPr>
          <p:nvPr/>
        </p:nvSpPr>
        <p:spPr bwMode="auto">
          <a:xfrm>
            <a:off x="1828800" y="4572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73" name="Line 117"/>
          <p:cNvSpPr>
            <a:spLocks noChangeShapeType="1"/>
          </p:cNvSpPr>
          <p:nvPr/>
        </p:nvSpPr>
        <p:spPr bwMode="auto">
          <a:xfrm>
            <a:off x="1981200" y="4572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74" name="Line 118"/>
          <p:cNvSpPr>
            <a:spLocks noChangeShapeType="1"/>
          </p:cNvSpPr>
          <p:nvPr/>
        </p:nvSpPr>
        <p:spPr bwMode="auto">
          <a:xfrm>
            <a:off x="2133600" y="4572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75" name="Line 119"/>
          <p:cNvSpPr>
            <a:spLocks noChangeShapeType="1"/>
          </p:cNvSpPr>
          <p:nvPr/>
        </p:nvSpPr>
        <p:spPr bwMode="auto">
          <a:xfrm>
            <a:off x="2286000" y="4572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76" name="Line 120"/>
          <p:cNvSpPr>
            <a:spLocks noChangeShapeType="1"/>
          </p:cNvSpPr>
          <p:nvPr/>
        </p:nvSpPr>
        <p:spPr bwMode="auto">
          <a:xfrm>
            <a:off x="2438400" y="4572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87477" name="Picture 121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21"/>
          <a:srcRect/>
          <a:stretch>
            <a:fillRect/>
          </a:stretch>
        </p:blipFill>
        <p:spPr bwMode="auto">
          <a:xfrm>
            <a:off x="1143000" y="4927600"/>
            <a:ext cx="3556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7478" name="Line 122"/>
          <p:cNvSpPr>
            <a:spLocks noChangeShapeType="1"/>
          </p:cNvSpPr>
          <p:nvPr/>
        </p:nvSpPr>
        <p:spPr bwMode="auto">
          <a:xfrm>
            <a:off x="3962400" y="2438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79" name="Line 123"/>
          <p:cNvSpPr>
            <a:spLocks noChangeShapeType="1"/>
          </p:cNvSpPr>
          <p:nvPr/>
        </p:nvSpPr>
        <p:spPr bwMode="auto">
          <a:xfrm>
            <a:off x="4114800" y="2438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80" name="Line 124"/>
          <p:cNvSpPr>
            <a:spLocks noChangeShapeType="1"/>
          </p:cNvSpPr>
          <p:nvPr/>
        </p:nvSpPr>
        <p:spPr bwMode="auto">
          <a:xfrm>
            <a:off x="4267200" y="2438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81" name="Line 125"/>
          <p:cNvSpPr>
            <a:spLocks noChangeShapeType="1"/>
          </p:cNvSpPr>
          <p:nvPr/>
        </p:nvSpPr>
        <p:spPr bwMode="auto">
          <a:xfrm>
            <a:off x="4419600" y="2438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82" name="Line 126"/>
          <p:cNvSpPr>
            <a:spLocks noChangeShapeType="1"/>
          </p:cNvSpPr>
          <p:nvPr/>
        </p:nvSpPr>
        <p:spPr bwMode="auto">
          <a:xfrm>
            <a:off x="4572000" y="2438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83" name="Line 127"/>
          <p:cNvSpPr>
            <a:spLocks noChangeShapeType="1"/>
          </p:cNvSpPr>
          <p:nvPr/>
        </p:nvSpPr>
        <p:spPr bwMode="auto">
          <a:xfrm>
            <a:off x="4724400" y="2438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84" name="Line 128"/>
          <p:cNvSpPr>
            <a:spLocks noChangeShapeType="1"/>
          </p:cNvSpPr>
          <p:nvPr/>
        </p:nvSpPr>
        <p:spPr bwMode="auto">
          <a:xfrm flipV="1">
            <a:off x="4038600" y="28956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85" name="Line 129"/>
          <p:cNvSpPr>
            <a:spLocks noChangeShapeType="1"/>
          </p:cNvSpPr>
          <p:nvPr/>
        </p:nvSpPr>
        <p:spPr bwMode="auto">
          <a:xfrm flipV="1">
            <a:off x="4191000" y="28956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86" name="Line 130"/>
          <p:cNvSpPr>
            <a:spLocks noChangeShapeType="1"/>
          </p:cNvSpPr>
          <p:nvPr/>
        </p:nvSpPr>
        <p:spPr bwMode="auto">
          <a:xfrm flipV="1">
            <a:off x="4343400" y="28956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87" name="Line 131"/>
          <p:cNvSpPr>
            <a:spLocks noChangeShapeType="1"/>
          </p:cNvSpPr>
          <p:nvPr/>
        </p:nvSpPr>
        <p:spPr bwMode="auto">
          <a:xfrm flipV="1">
            <a:off x="4495800" y="28956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88" name="Line 132"/>
          <p:cNvSpPr>
            <a:spLocks noChangeShapeType="1"/>
          </p:cNvSpPr>
          <p:nvPr/>
        </p:nvSpPr>
        <p:spPr bwMode="auto">
          <a:xfrm flipV="1">
            <a:off x="4648200" y="28956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89" name="Line 133"/>
          <p:cNvSpPr>
            <a:spLocks noChangeShapeType="1"/>
          </p:cNvSpPr>
          <p:nvPr/>
        </p:nvSpPr>
        <p:spPr bwMode="auto">
          <a:xfrm flipV="1">
            <a:off x="4800600" y="28956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7490" name="Line 134"/>
          <p:cNvSpPr>
            <a:spLocks noChangeShapeType="1"/>
          </p:cNvSpPr>
          <p:nvPr/>
        </p:nvSpPr>
        <p:spPr bwMode="auto">
          <a:xfrm>
            <a:off x="3962400" y="2743200"/>
            <a:ext cx="838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87491" name="Picture 135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20"/>
          <a:srcRect/>
          <a:stretch>
            <a:fillRect/>
          </a:stretch>
        </p:blipFill>
        <p:spPr bwMode="auto">
          <a:xfrm>
            <a:off x="4267200" y="2184400"/>
            <a:ext cx="3556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7492" name="Picture 136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21"/>
          <a:srcRect/>
          <a:stretch>
            <a:fillRect/>
          </a:stretch>
        </p:blipFill>
        <p:spPr bwMode="auto">
          <a:xfrm>
            <a:off x="4597400" y="2895600"/>
            <a:ext cx="3556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7493" name="Line 137"/>
          <p:cNvSpPr>
            <a:spLocks noChangeShapeType="1"/>
          </p:cNvSpPr>
          <p:nvPr/>
        </p:nvSpPr>
        <p:spPr bwMode="auto">
          <a:xfrm>
            <a:off x="2819400" y="25908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7494" name="Line 138"/>
          <p:cNvSpPr>
            <a:spLocks noChangeShapeType="1"/>
          </p:cNvSpPr>
          <p:nvPr/>
        </p:nvSpPr>
        <p:spPr bwMode="auto">
          <a:xfrm>
            <a:off x="2819400" y="27432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7495" name="Line 139"/>
          <p:cNvSpPr>
            <a:spLocks noChangeShapeType="1"/>
          </p:cNvSpPr>
          <p:nvPr/>
        </p:nvSpPr>
        <p:spPr bwMode="auto">
          <a:xfrm>
            <a:off x="5791200" y="28194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7496" name="Line 140"/>
          <p:cNvSpPr>
            <a:spLocks noChangeShapeType="1"/>
          </p:cNvSpPr>
          <p:nvPr/>
        </p:nvSpPr>
        <p:spPr bwMode="auto">
          <a:xfrm>
            <a:off x="5943600" y="2667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87497" name="Picture 142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>
          <a:blip r:embed="rId22"/>
          <a:srcRect/>
          <a:stretch>
            <a:fillRect/>
          </a:stretch>
        </p:blipFill>
        <p:spPr bwMode="auto">
          <a:xfrm>
            <a:off x="152400" y="5181600"/>
            <a:ext cx="8763000" cy="147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7498" name="Text Box 143"/>
          <p:cNvSpPr txBox="1">
            <a:spLocks noChangeArrowheads="1"/>
          </p:cNvSpPr>
          <p:nvPr/>
        </p:nvSpPr>
        <p:spPr bwMode="auto">
          <a:xfrm>
            <a:off x="1066800" y="152400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0"/>
              <a:t>A</a:t>
            </a:r>
          </a:p>
        </p:txBody>
      </p:sp>
      <p:sp>
        <p:nvSpPr>
          <p:cNvPr id="187499" name="Text Box 144"/>
          <p:cNvSpPr txBox="1">
            <a:spLocks noChangeArrowheads="1"/>
          </p:cNvSpPr>
          <p:nvPr/>
        </p:nvSpPr>
        <p:spPr bwMode="auto">
          <a:xfrm>
            <a:off x="4114800" y="228600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0"/>
              <a:t>B</a:t>
            </a:r>
          </a:p>
        </p:txBody>
      </p:sp>
      <p:sp>
        <p:nvSpPr>
          <p:cNvPr id="187500" name="Text Box 145"/>
          <p:cNvSpPr txBox="1">
            <a:spLocks noChangeArrowheads="1"/>
          </p:cNvSpPr>
          <p:nvPr/>
        </p:nvSpPr>
        <p:spPr bwMode="auto">
          <a:xfrm>
            <a:off x="7239000" y="152400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0"/>
              <a:t>C</a:t>
            </a:r>
          </a:p>
        </p:txBody>
      </p:sp>
      <p:sp>
        <p:nvSpPr>
          <p:cNvPr id="187501" name="Date Placeholder 108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F85D4C4-DEB7-4904-9D8E-44FB4861E023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11/11/2017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7502" name="Slide Number Placeholder 109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56045F7-2F6A-4A09-9B76-7DC90829B1B9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43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7503" name="Footer Placeholder 110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18" name="Picture 2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79400" y="609600"/>
            <a:ext cx="8763000" cy="386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8419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0F90BC6-022B-4739-AAC1-AB92470554C0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11/11/2017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8420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1D2D8E5-1C26-4A88-B1BD-7561775D6807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44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8421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42" name="Picture 2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384300" y="685800"/>
            <a:ext cx="6502400" cy="439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3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68002E7-7199-4ECB-B2B1-61E5492B67A3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11/11/2017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9444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3E4452B-B10F-407B-BC94-71D6F1809341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45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9445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466" name="Picture 5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52400" y="304800"/>
            <a:ext cx="8737600" cy="523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0467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BB909D7-0DDF-444B-84DE-40BC2F120AF9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11/11/2017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0468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F53884E-53A6-4E0A-B34A-B251BCDFBA34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46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0469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Text Box 2050"/>
          <p:cNvSpPr txBox="1">
            <a:spLocks noChangeArrowheads="1"/>
          </p:cNvSpPr>
          <p:nvPr/>
        </p:nvSpPr>
        <p:spPr bwMode="auto">
          <a:xfrm>
            <a:off x="1143000" y="381000"/>
            <a:ext cx="5867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0"/>
              <a:t>A few words about Bessel functions</a:t>
            </a:r>
          </a:p>
        </p:txBody>
      </p:sp>
      <p:pic>
        <p:nvPicPr>
          <p:cNvPr id="191491" name="Picture 2053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52400" y="1524000"/>
            <a:ext cx="8763000" cy="393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1492" name="Rectangle 2054"/>
          <p:cNvSpPr>
            <a:spLocks noChangeArrowheads="1"/>
          </p:cNvSpPr>
          <p:nvPr/>
        </p:nvSpPr>
        <p:spPr bwMode="auto">
          <a:xfrm>
            <a:off x="1676400" y="985838"/>
            <a:ext cx="322103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i="0"/>
              <a:t>See: http://en.wikipedia.org/wiki/Bessel_function</a:t>
            </a:r>
          </a:p>
        </p:txBody>
      </p:sp>
      <p:sp>
        <p:nvSpPr>
          <p:cNvPr id="191493" name="Date Placeholder 4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E5DC947-D3B8-41C2-B5BC-9C17C78525FF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11/11/2017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1494" name="Slide Number Placeholder 5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1D2C862-E652-40FB-9797-2DB0D9D11DF5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1495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14" name="Picture 9" descr="C:\Documents and Settings\Dr. Sumeet Basu\My Documents\me622_2010\bessel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70000" y="704850"/>
            <a:ext cx="6883400" cy="516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2515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7E0D566-25F6-41CB-B9BF-ECBFCD584F59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11/11/2017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2516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AD57499-D4AB-439E-A073-975DB3EFCD3C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48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2517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538" name="Picture 5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65100" y="609600"/>
            <a:ext cx="87376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3539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E69365F-2150-49F8-ABE6-E9CEB991C4EB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11/11/2017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3540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2F20912-2B83-4F57-8394-72CB759CF578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49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3541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9" name="Picture 8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03204" y="685800"/>
            <a:ext cx="8758526" cy="4392971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62" name="Picture 4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52400" y="457200"/>
            <a:ext cx="8763000" cy="421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563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DA5A01B-44FD-4DAE-BB6E-44C05CACA6D6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11/11/2017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4564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4C0D9FB-41D7-4542-A62E-4522A145571F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50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4565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Text Box 2"/>
          <p:cNvSpPr txBox="1">
            <a:spLocks noChangeArrowheads="1"/>
          </p:cNvSpPr>
          <p:nvPr/>
        </p:nvSpPr>
        <p:spPr bwMode="auto">
          <a:xfrm>
            <a:off x="838200" y="228600"/>
            <a:ext cx="7696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0"/>
              <a:t>Pressure required to generate a crack of a prescribed shape</a:t>
            </a:r>
          </a:p>
        </p:txBody>
      </p:sp>
      <p:pic>
        <p:nvPicPr>
          <p:cNvPr id="195587" name="Picture 7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28600" y="914400"/>
            <a:ext cx="87630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5588" name="Date Placeholder 3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84A1F48-44EC-4E79-B477-C4BE2A99C51F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11/11/2017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5589" name="Slide Number Placeholder 4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71683C5-B7DE-466B-A385-CE71F9A5B913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51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5590" name="Footer Placeholder 5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610" name="Picture 4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28600" y="533400"/>
            <a:ext cx="87630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6611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EFF8E27-5FBA-47B2-8AF8-DF80C4186AE7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11/11/2017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6612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B6482A8-DF2B-427D-9188-C95565027CF0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52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6613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634" name="Picture 4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52400" y="304800"/>
            <a:ext cx="8788400" cy="520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635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2F0F8A1-29C3-40A3-9DAC-328DC4BC7E73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11/11/2017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7636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485F135-9A34-4E49-93FC-C832C049194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53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7637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658" name="Picture 5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76200" y="228600"/>
            <a:ext cx="88900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8659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9275905-6B10-4CB6-84CA-9502E0CAC061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11/11/2017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8660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4CE6C56-5D62-4E34-876A-2A7A955853E3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54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8661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682" name="Picture 14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0" y="228600"/>
            <a:ext cx="8788400" cy="576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9683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E05EC9E-36CE-4241-BD41-B51B20E3DC26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11/11/2017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9684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FAF9C1E-0060-46E2-9F8C-3FAF26217D55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55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9685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Text Box 2"/>
          <p:cNvSpPr txBox="1">
            <a:spLocks noChangeArrowheads="1"/>
          </p:cNvSpPr>
          <p:nvPr/>
        </p:nvSpPr>
        <p:spPr bwMode="auto">
          <a:xfrm>
            <a:off x="1143000" y="381000"/>
            <a:ext cx="70866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0"/>
              <a:t>Solution by superposition, Green’s function methods: indentation of a half plane by a rigid rectangular block</a:t>
            </a:r>
          </a:p>
        </p:txBody>
      </p:sp>
      <p:sp>
        <p:nvSpPr>
          <p:cNvPr id="200707" name="Line 3"/>
          <p:cNvSpPr>
            <a:spLocks noChangeShapeType="1"/>
          </p:cNvSpPr>
          <p:nvPr/>
        </p:nvSpPr>
        <p:spPr bwMode="auto">
          <a:xfrm>
            <a:off x="6096000" y="2286000"/>
            <a:ext cx="2743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0708" name="Freeform 4"/>
          <p:cNvSpPr>
            <a:spLocks/>
          </p:cNvSpPr>
          <p:nvPr/>
        </p:nvSpPr>
        <p:spPr bwMode="auto">
          <a:xfrm>
            <a:off x="6057900" y="2286000"/>
            <a:ext cx="2781300" cy="1930400"/>
          </a:xfrm>
          <a:custGeom>
            <a:avLst/>
            <a:gdLst>
              <a:gd name="T0" fmla="*/ 2147483647 w 1752"/>
              <a:gd name="T1" fmla="*/ 0 h 1216"/>
              <a:gd name="T2" fmla="*/ 2147483647 w 1752"/>
              <a:gd name="T3" fmla="*/ 2147483647 h 1216"/>
              <a:gd name="T4" fmla="*/ 2147483647 w 1752"/>
              <a:gd name="T5" fmla="*/ 2147483647 h 1216"/>
              <a:gd name="T6" fmla="*/ 2147483647 w 1752"/>
              <a:gd name="T7" fmla="*/ 2147483647 h 1216"/>
              <a:gd name="T8" fmla="*/ 2147483647 w 1752"/>
              <a:gd name="T9" fmla="*/ 2147483647 h 1216"/>
              <a:gd name="T10" fmla="*/ 2147483647 w 1752"/>
              <a:gd name="T11" fmla="*/ 2147483647 h 1216"/>
              <a:gd name="T12" fmla="*/ 2147483647 w 1752"/>
              <a:gd name="T13" fmla="*/ 0 h 121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752"/>
              <a:gd name="T22" fmla="*/ 0 h 1216"/>
              <a:gd name="T23" fmla="*/ 1752 w 1752"/>
              <a:gd name="T24" fmla="*/ 1216 h 121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752" h="1216">
                <a:moveTo>
                  <a:pt x="1752" y="0"/>
                </a:moveTo>
                <a:cubicBezTo>
                  <a:pt x="1712" y="112"/>
                  <a:pt x="1672" y="224"/>
                  <a:pt x="1608" y="384"/>
                </a:cubicBezTo>
                <a:cubicBezTo>
                  <a:pt x="1544" y="544"/>
                  <a:pt x="1504" y="832"/>
                  <a:pt x="1368" y="960"/>
                </a:cubicBezTo>
                <a:cubicBezTo>
                  <a:pt x="1232" y="1088"/>
                  <a:pt x="992" y="1216"/>
                  <a:pt x="792" y="1152"/>
                </a:cubicBezTo>
                <a:cubicBezTo>
                  <a:pt x="592" y="1088"/>
                  <a:pt x="296" y="736"/>
                  <a:pt x="168" y="576"/>
                </a:cubicBezTo>
                <a:cubicBezTo>
                  <a:pt x="40" y="416"/>
                  <a:pt x="48" y="288"/>
                  <a:pt x="24" y="192"/>
                </a:cubicBezTo>
                <a:cubicBezTo>
                  <a:pt x="0" y="96"/>
                  <a:pt x="12" y="48"/>
                  <a:pt x="24" y="0"/>
                </a:cubicBezTo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0709" name="Freeform 5"/>
          <p:cNvSpPr>
            <a:spLocks/>
          </p:cNvSpPr>
          <p:nvPr/>
        </p:nvSpPr>
        <p:spPr bwMode="auto">
          <a:xfrm>
            <a:off x="6096000" y="2273300"/>
            <a:ext cx="2743200" cy="266700"/>
          </a:xfrm>
          <a:custGeom>
            <a:avLst/>
            <a:gdLst>
              <a:gd name="T0" fmla="*/ 0 w 1728"/>
              <a:gd name="T1" fmla="*/ 2147483647 h 168"/>
              <a:gd name="T2" fmla="*/ 2147483647 w 1728"/>
              <a:gd name="T3" fmla="*/ 2147483647 h 168"/>
              <a:gd name="T4" fmla="*/ 2147483647 w 1728"/>
              <a:gd name="T5" fmla="*/ 2147483647 h 168"/>
              <a:gd name="T6" fmla="*/ 2147483647 w 1728"/>
              <a:gd name="T7" fmla="*/ 2147483647 h 168"/>
              <a:gd name="T8" fmla="*/ 2147483647 w 1728"/>
              <a:gd name="T9" fmla="*/ 2147483647 h 168"/>
              <a:gd name="T10" fmla="*/ 2147483647 w 1728"/>
              <a:gd name="T11" fmla="*/ 2147483647 h 168"/>
              <a:gd name="T12" fmla="*/ 2147483647 w 1728"/>
              <a:gd name="T13" fmla="*/ 2147483647 h 168"/>
              <a:gd name="T14" fmla="*/ 2147483647 w 1728"/>
              <a:gd name="T15" fmla="*/ 2147483647 h 168"/>
              <a:gd name="T16" fmla="*/ 2147483647 w 1728"/>
              <a:gd name="T17" fmla="*/ 2147483647 h 168"/>
              <a:gd name="T18" fmla="*/ 2147483647 w 1728"/>
              <a:gd name="T19" fmla="*/ 2147483647 h 16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728"/>
              <a:gd name="T31" fmla="*/ 0 h 168"/>
              <a:gd name="T32" fmla="*/ 1728 w 1728"/>
              <a:gd name="T33" fmla="*/ 168 h 168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728" h="168">
                <a:moveTo>
                  <a:pt x="0" y="8"/>
                </a:moveTo>
                <a:cubicBezTo>
                  <a:pt x="88" y="8"/>
                  <a:pt x="176" y="8"/>
                  <a:pt x="240" y="8"/>
                </a:cubicBezTo>
                <a:cubicBezTo>
                  <a:pt x="304" y="8"/>
                  <a:pt x="328" y="0"/>
                  <a:pt x="384" y="8"/>
                </a:cubicBezTo>
                <a:cubicBezTo>
                  <a:pt x="440" y="16"/>
                  <a:pt x="528" y="32"/>
                  <a:pt x="576" y="56"/>
                </a:cubicBezTo>
                <a:cubicBezTo>
                  <a:pt x="624" y="80"/>
                  <a:pt x="584" y="136"/>
                  <a:pt x="672" y="152"/>
                </a:cubicBezTo>
                <a:cubicBezTo>
                  <a:pt x="760" y="168"/>
                  <a:pt x="1016" y="168"/>
                  <a:pt x="1104" y="152"/>
                </a:cubicBezTo>
                <a:cubicBezTo>
                  <a:pt x="1192" y="136"/>
                  <a:pt x="1152" y="80"/>
                  <a:pt x="1200" y="56"/>
                </a:cubicBezTo>
                <a:cubicBezTo>
                  <a:pt x="1248" y="32"/>
                  <a:pt x="1328" y="16"/>
                  <a:pt x="1392" y="8"/>
                </a:cubicBezTo>
                <a:cubicBezTo>
                  <a:pt x="1456" y="0"/>
                  <a:pt x="1528" y="8"/>
                  <a:pt x="1584" y="8"/>
                </a:cubicBezTo>
                <a:cubicBezTo>
                  <a:pt x="1640" y="8"/>
                  <a:pt x="1684" y="8"/>
                  <a:pt x="1728" y="8"/>
                </a:cubicBezTo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0710" name="Rectangle 6"/>
          <p:cNvSpPr>
            <a:spLocks noChangeArrowheads="1"/>
          </p:cNvSpPr>
          <p:nvPr/>
        </p:nvSpPr>
        <p:spPr bwMode="auto">
          <a:xfrm>
            <a:off x="7086600" y="2057400"/>
            <a:ext cx="838200" cy="4572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0711" name="Line 7"/>
          <p:cNvSpPr>
            <a:spLocks noChangeShapeType="1"/>
          </p:cNvSpPr>
          <p:nvPr/>
        </p:nvSpPr>
        <p:spPr bwMode="auto">
          <a:xfrm>
            <a:off x="7086600" y="18288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0712" name="Line 8"/>
          <p:cNvSpPr>
            <a:spLocks noChangeShapeType="1"/>
          </p:cNvSpPr>
          <p:nvPr/>
        </p:nvSpPr>
        <p:spPr bwMode="auto">
          <a:xfrm>
            <a:off x="7924800" y="18288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0713" name="Line 9"/>
          <p:cNvSpPr>
            <a:spLocks noChangeShapeType="1"/>
          </p:cNvSpPr>
          <p:nvPr/>
        </p:nvSpPr>
        <p:spPr bwMode="auto">
          <a:xfrm>
            <a:off x="7086600" y="19050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200714" name="Picture 10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/>
          <a:srcRect/>
          <a:stretch>
            <a:fillRect/>
          </a:stretch>
        </p:blipFill>
        <p:spPr bwMode="auto">
          <a:xfrm>
            <a:off x="7391400" y="1676400"/>
            <a:ext cx="2540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0715" name="Line 11"/>
          <p:cNvSpPr>
            <a:spLocks noChangeShapeType="1"/>
          </p:cNvSpPr>
          <p:nvPr/>
        </p:nvSpPr>
        <p:spPr bwMode="auto">
          <a:xfrm flipH="1">
            <a:off x="6248400" y="24384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0716" name="Line 12"/>
          <p:cNvSpPr>
            <a:spLocks noChangeShapeType="1"/>
          </p:cNvSpPr>
          <p:nvPr/>
        </p:nvSpPr>
        <p:spPr bwMode="auto">
          <a:xfrm>
            <a:off x="6477000" y="1981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0717" name="Line 13"/>
          <p:cNvSpPr>
            <a:spLocks noChangeShapeType="1"/>
          </p:cNvSpPr>
          <p:nvPr/>
        </p:nvSpPr>
        <p:spPr bwMode="auto">
          <a:xfrm flipV="1">
            <a:off x="6477000" y="24384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0718" name="Line 14"/>
          <p:cNvSpPr>
            <a:spLocks noChangeShapeType="1"/>
          </p:cNvSpPr>
          <p:nvPr/>
        </p:nvSpPr>
        <p:spPr bwMode="auto">
          <a:xfrm>
            <a:off x="8001000" y="25146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0719" name="Line 15"/>
          <p:cNvSpPr>
            <a:spLocks noChangeShapeType="1"/>
          </p:cNvSpPr>
          <p:nvPr/>
        </p:nvSpPr>
        <p:spPr bwMode="auto">
          <a:xfrm>
            <a:off x="8458200" y="1981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0720" name="Line 16"/>
          <p:cNvSpPr>
            <a:spLocks noChangeShapeType="1"/>
          </p:cNvSpPr>
          <p:nvPr/>
        </p:nvSpPr>
        <p:spPr bwMode="auto">
          <a:xfrm flipV="1">
            <a:off x="8458200" y="2514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200721" name="Picture 17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3"/>
          <a:srcRect/>
          <a:stretch>
            <a:fillRect/>
          </a:stretch>
        </p:blipFill>
        <p:spPr bwMode="auto">
          <a:xfrm>
            <a:off x="5867400" y="2235200"/>
            <a:ext cx="482600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0722" name="Picture 18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4"/>
          <a:srcRect/>
          <a:stretch>
            <a:fillRect/>
          </a:stretch>
        </p:blipFill>
        <p:spPr bwMode="auto">
          <a:xfrm>
            <a:off x="8559800" y="2286000"/>
            <a:ext cx="2032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0723" name="Picture 19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/>
          <a:srcRect/>
          <a:stretch>
            <a:fillRect/>
          </a:stretch>
        </p:blipFill>
        <p:spPr bwMode="auto">
          <a:xfrm>
            <a:off x="152400" y="1600200"/>
            <a:ext cx="5537200" cy="474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0724" name="Line 20"/>
          <p:cNvSpPr>
            <a:spLocks noChangeShapeType="1"/>
          </p:cNvSpPr>
          <p:nvPr/>
        </p:nvSpPr>
        <p:spPr bwMode="auto">
          <a:xfrm>
            <a:off x="7467600" y="2286000"/>
            <a:ext cx="0" cy="160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0725" name="Line 21"/>
          <p:cNvSpPr>
            <a:spLocks noChangeShapeType="1"/>
          </p:cNvSpPr>
          <p:nvPr/>
        </p:nvSpPr>
        <p:spPr bwMode="auto">
          <a:xfrm>
            <a:off x="7467600" y="2286000"/>
            <a:ext cx="152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200726" name="Picture 22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6"/>
          <a:srcRect/>
          <a:stretch>
            <a:fillRect/>
          </a:stretch>
        </p:blipFill>
        <p:spPr bwMode="auto">
          <a:xfrm>
            <a:off x="7543800" y="3759200"/>
            <a:ext cx="1524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0727" name="Picture 23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7"/>
          <a:srcRect/>
          <a:stretch>
            <a:fillRect/>
          </a:stretch>
        </p:blipFill>
        <p:spPr bwMode="auto">
          <a:xfrm>
            <a:off x="8839200" y="2057400"/>
            <a:ext cx="1524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0728" name="Picture 26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8"/>
          <a:srcRect/>
          <a:stretch>
            <a:fillRect/>
          </a:stretch>
        </p:blipFill>
        <p:spPr bwMode="auto">
          <a:xfrm>
            <a:off x="7010400" y="2921000"/>
            <a:ext cx="1524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0729" name="Picture 28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9"/>
          <a:srcRect/>
          <a:stretch>
            <a:fillRect/>
          </a:stretch>
        </p:blipFill>
        <p:spPr bwMode="auto">
          <a:xfrm>
            <a:off x="7264400" y="2616200"/>
            <a:ext cx="1270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0730" name="Line 31"/>
          <p:cNvSpPr>
            <a:spLocks noChangeShapeType="1"/>
          </p:cNvSpPr>
          <p:nvPr/>
        </p:nvSpPr>
        <p:spPr bwMode="auto">
          <a:xfrm flipH="1">
            <a:off x="6934200" y="2286000"/>
            <a:ext cx="533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0731" name="Line 32"/>
          <p:cNvSpPr>
            <a:spLocks noChangeShapeType="1"/>
          </p:cNvSpPr>
          <p:nvPr/>
        </p:nvSpPr>
        <p:spPr bwMode="auto">
          <a:xfrm flipH="1">
            <a:off x="6705600" y="3352800"/>
            <a:ext cx="228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0732" name="Line 33"/>
          <p:cNvSpPr>
            <a:spLocks noChangeShapeType="1"/>
          </p:cNvSpPr>
          <p:nvPr/>
        </p:nvSpPr>
        <p:spPr bwMode="auto">
          <a:xfrm flipH="1" flipV="1">
            <a:off x="6553200" y="3124200"/>
            <a:ext cx="3048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200733" name="Picture 35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0"/>
          <a:srcRect/>
          <a:stretch>
            <a:fillRect/>
          </a:stretch>
        </p:blipFill>
        <p:spPr bwMode="auto">
          <a:xfrm>
            <a:off x="6578600" y="3784600"/>
            <a:ext cx="2794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0734" name="Picture 37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1"/>
          <a:srcRect/>
          <a:stretch>
            <a:fillRect/>
          </a:stretch>
        </p:blipFill>
        <p:spPr bwMode="auto">
          <a:xfrm>
            <a:off x="6248400" y="3048000"/>
            <a:ext cx="2794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0735" name="Date Placeholder 30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592D1EA-E32A-4B39-BD64-66E506988FAA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11/11/2017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0736" name="Slide Number Placeholder 31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9354520-2173-457C-B8FC-1CAAA720A9BC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56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0737" name="Footer Placeholder 32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0" name="Picture 6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14300" y="457200"/>
            <a:ext cx="87376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1731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685CE9B-C6BF-4CFC-96CD-332060841C1F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11/11/2017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1732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997BB5C-5030-463A-9386-3224C46A3984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1733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754" name="Picture 10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342900" y="685800"/>
            <a:ext cx="8737600" cy="551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2755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F231C44-93CB-4DC5-B07D-088D99BD491F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11/11/2017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2756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9970121-D3E4-4307-9A5F-36C6515051D8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58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2757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778" name="Picture 13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15900" y="457200"/>
            <a:ext cx="8763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3779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9D21D67-FC51-48AC-B58A-6B34D1692C8A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11/11/2017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3780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973B60C-F595-434B-8558-9EB4A5C21779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59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3781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8" name="Picture 7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28591" y="381000"/>
            <a:ext cx="8763034" cy="5233436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02" name="Picture 6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/>
          <a:srcRect/>
          <a:stretch>
            <a:fillRect/>
          </a:stretch>
        </p:blipFill>
        <p:spPr bwMode="auto">
          <a:xfrm>
            <a:off x="1371600" y="2590800"/>
            <a:ext cx="6426200" cy="256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03" name="Freeform 7"/>
          <p:cNvSpPr>
            <a:spLocks/>
          </p:cNvSpPr>
          <p:nvPr/>
        </p:nvSpPr>
        <p:spPr bwMode="auto">
          <a:xfrm>
            <a:off x="5410200" y="1117600"/>
            <a:ext cx="2781300" cy="1562100"/>
          </a:xfrm>
          <a:custGeom>
            <a:avLst/>
            <a:gdLst>
              <a:gd name="T0" fmla="*/ 2147483647 w 1752"/>
              <a:gd name="T1" fmla="*/ 0 h 984"/>
              <a:gd name="T2" fmla="*/ 2147483647 w 1752"/>
              <a:gd name="T3" fmla="*/ 2147483647 h 984"/>
              <a:gd name="T4" fmla="*/ 2147483647 w 1752"/>
              <a:gd name="T5" fmla="*/ 2147483647 h 984"/>
              <a:gd name="T6" fmla="*/ 2147483647 w 1752"/>
              <a:gd name="T7" fmla="*/ 2147483647 h 984"/>
              <a:gd name="T8" fmla="*/ 2147483647 w 1752"/>
              <a:gd name="T9" fmla="*/ 2147483647 h 984"/>
              <a:gd name="T10" fmla="*/ 2147483647 w 1752"/>
              <a:gd name="T11" fmla="*/ 2147483647 h 984"/>
              <a:gd name="T12" fmla="*/ 2147483647 w 1752"/>
              <a:gd name="T13" fmla="*/ 0 h 98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752"/>
              <a:gd name="T22" fmla="*/ 0 h 984"/>
              <a:gd name="T23" fmla="*/ 1752 w 1752"/>
              <a:gd name="T24" fmla="*/ 984 h 98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752" h="984">
                <a:moveTo>
                  <a:pt x="56" y="0"/>
                </a:moveTo>
                <a:cubicBezTo>
                  <a:pt x="28" y="88"/>
                  <a:pt x="0" y="176"/>
                  <a:pt x="56" y="288"/>
                </a:cubicBezTo>
                <a:cubicBezTo>
                  <a:pt x="112" y="400"/>
                  <a:pt x="232" y="560"/>
                  <a:pt x="392" y="672"/>
                </a:cubicBezTo>
                <a:cubicBezTo>
                  <a:pt x="552" y="784"/>
                  <a:pt x="816" y="984"/>
                  <a:pt x="1016" y="960"/>
                </a:cubicBezTo>
                <a:cubicBezTo>
                  <a:pt x="1216" y="936"/>
                  <a:pt x="1472" y="664"/>
                  <a:pt x="1592" y="528"/>
                </a:cubicBezTo>
                <a:cubicBezTo>
                  <a:pt x="1712" y="392"/>
                  <a:pt x="1720" y="232"/>
                  <a:pt x="1736" y="144"/>
                </a:cubicBezTo>
                <a:cubicBezTo>
                  <a:pt x="1752" y="56"/>
                  <a:pt x="1720" y="28"/>
                  <a:pt x="1688" y="0"/>
                </a:cubicBezTo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04" name="Line 8"/>
          <p:cNvSpPr>
            <a:spLocks noChangeShapeType="1"/>
          </p:cNvSpPr>
          <p:nvPr/>
        </p:nvSpPr>
        <p:spPr bwMode="auto">
          <a:xfrm>
            <a:off x="6718300" y="10795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4805" name="Line 9"/>
          <p:cNvSpPr>
            <a:spLocks noChangeShapeType="1"/>
          </p:cNvSpPr>
          <p:nvPr/>
        </p:nvSpPr>
        <p:spPr bwMode="auto">
          <a:xfrm>
            <a:off x="6718300" y="11176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204806" name="Picture 10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/>
          <a:srcRect/>
          <a:stretch>
            <a:fillRect/>
          </a:stretch>
        </p:blipFill>
        <p:spPr bwMode="auto">
          <a:xfrm>
            <a:off x="6642100" y="1943100"/>
            <a:ext cx="1524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07" name="Picture 11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/>
          <a:srcRect/>
          <a:stretch>
            <a:fillRect/>
          </a:stretch>
        </p:blipFill>
        <p:spPr bwMode="auto">
          <a:xfrm>
            <a:off x="7937500" y="914400"/>
            <a:ext cx="1524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08" name="Freeform 12"/>
          <p:cNvSpPr>
            <a:spLocks/>
          </p:cNvSpPr>
          <p:nvPr/>
        </p:nvSpPr>
        <p:spPr bwMode="auto">
          <a:xfrm>
            <a:off x="5791200" y="444500"/>
            <a:ext cx="1828800" cy="698500"/>
          </a:xfrm>
          <a:custGeom>
            <a:avLst/>
            <a:gdLst>
              <a:gd name="T0" fmla="*/ 0 w 1152"/>
              <a:gd name="T1" fmla="*/ 2147483647 h 440"/>
              <a:gd name="T2" fmla="*/ 2147483647 w 1152"/>
              <a:gd name="T3" fmla="*/ 2147483647 h 440"/>
              <a:gd name="T4" fmla="*/ 2147483647 w 1152"/>
              <a:gd name="T5" fmla="*/ 2147483647 h 440"/>
              <a:gd name="T6" fmla="*/ 2147483647 w 1152"/>
              <a:gd name="T7" fmla="*/ 2147483647 h 440"/>
              <a:gd name="T8" fmla="*/ 2147483647 w 1152"/>
              <a:gd name="T9" fmla="*/ 2147483647 h 440"/>
              <a:gd name="T10" fmla="*/ 2147483647 w 1152"/>
              <a:gd name="T11" fmla="*/ 2147483647 h 440"/>
              <a:gd name="T12" fmla="*/ 2147483647 w 1152"/>
              <a:gd name="T13" fmla="*/ 2147483647 h 44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152"/>
              <a:gd name="T22" fmla="*/ 0 h 440"/>
              <a:gd name="T23" fmla="*/ 1152 w 1152"/>
              <a:gd name="T24" fmla="*/ 440 h 44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152" h="440">
                <a:moveTo>
                  <a:pt x="0" y="440"/>
                </a:moveTo>
                <a:cubicBezTo>
                  <a:pt x="28" y="392"/>
                  <a:pt x="56" y="344"/>
                  <a:pt x="96" y="296"/>
                </a:cubicBezTo>
                <a:cubicBezTo>
                  <a:pt x="136" y="248"/>
                  <a:pt x="184" y="200"/>
                  <a:pt x="240" y="152"/>
                </a:cubicBezTo>
                <a:cubicBezTo>
                  <a:pt x="296" y="104"/>
                  <a:pt x="352" y="16"/>
                  <a:pt x="432" y="8"/>
                </a:cubicBezTo>
                <a:cubicBezTo>
                  <a:pt x="512" y="0"/>
                  <a:pt x="624" y="56"/>
                  <a:pt x="720" y="104"/>
                </a:cubicBezTo>
                <a:cubicBezTo>
                  <a:pt x="816" y="152"/>
                  <a:pt x="936" y="240"/>
                  <a:pt x="1008" y="296"/>
                </a:cubicBezTo>
                <a:cubicBezTo>
                  <a:pt x="1080" y="352"/>
                  <a:pt x="1116" y="396"/>
                  <a:pt x="1152" y="440"/>
                </a:cubicBezTo>
              </a:path>
            </a:pathLst>
          </a:cu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09" name="Rectangle 13"/>
          <p:cNvSpPr>
            <a:spLocks noChangeArrowheads="1"/>
          </p:cNvSpPr>
          <p:nvPr/>
        </p:nvSpPr>
        <p:spPr bwMode="auto">
          <a:xfrm>
            <a:off x="7010400" y="685800"/>
            <a:ext cx="76200" cy="457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810" name="Line 14"/>
          <p:cNvSpPr>
            <a:spLocks noChangeShapeType="1"/>
          </p:cNvSpPr>
          <p:nvPr/>
        </p:nvSpPr>
        <p:spPr bwMode="auto">
          <a:xfrm>
            <a:off x="6858000" y="8382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4811" name="Line 15"/>
          <p:cNvSpPr>
            <a:spLocks noChangeShapeType="1"/>
          </p:cNvSpPr>
          <p:nvPr/>
        </p:nvSpPr>
        <p:spPr bwMode="auto">
          <a:xfrm flipH="1">
            <a:off x="7086600" y="8382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204812" name="Picture 17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/>
          <a:srcRect/>
          <a:stretch>
            <a:fillRect/>
          </a:stretch>
        </p:blipFill>
        <p:spPr bwMode="auto">
          <a:xfrm>
            <a:off x="6908800" y="457200"/>
            <a:ext cx="2540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13" name="Line 18"/>
          <p:cNvSpPr>
            <a:spLocks noChangeShapeType="1"/>
          </p:cNvSpPr>
          <p:nvPr/>
        </p:nvSpPr>
        <p:spPr bwMode="auto">
          <a:xfrm>
            <a:off x="7086600" y="11430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14" name="Line 19"/>
          <p:cNvSpPr>
            <a:spLocks noChangeShapeType="1"/>
          </p:cNvSpPr>
          <p:nvPr/>
        </p:nvSpPr>
        <p:spPr bwMode="auto">
          <a:xfrm>
            <a:off x="6705600" y="1371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204815" name="Picture 21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4"/>
          <a:srcRect/>
          <a:stretch>
            <a:fillRect/>
          </a:stretch>
        </p:blipFill>
        <p:spPr bwMode="auto">
          <a:xfrm>
            <a:off x="6832600" y="1244600"/>
            <a:ext cx="1016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16" name="Line 22"/>
          <p:cNvSpPr>
            <a:spLocks noChangeShapeType="1"/>
          </p:cNvSpPr>
          <p:nvPr/>
        </p:nvSpPr>
        <p:spPr bwMode="auto">
          <a:xfrm>
            <a:off x="7620000" y="11430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17" name="Line 23"/>
          <p:cNvSpPr>
            <a:spLocks noChangeShapeType="1"/>
          </p:cNvSpPr>
          <p:nvPr/>
        </p:nvSpPr>
        <p:spPr bwMode="auto">
          <a:xfrm>
            <a:off x="5791200" y="1143000"/>
            <a:ext cx="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18" name="Line 24"/>
          <p:cNvSpPr>
            <a:spLocks noChangeShapeType="1"/>
          </p:cNvSpPr>
          <p:nvPr/>
        </p:nvSpPr>
        <p:spPr bwMode="auto">
          <a:xfrm>
            <a:off x="5791200" y="16764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4819" name="Line 25"/>
          <p:cNvSpPr>
            <a:spLocks noChangeShapeType="1"/>
          </p:cNvSpPr>
          <p:nvPr/>
        </p:nvSpPr>
        <p:spPr bwMode="auto">
          <a:xfrm>
            <a:off x="6705600" y="16764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204820" name="Picture 27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5"/>
          <a:srcRect/>
          <a:stretch>
            <a:fillRect/>
          </a:stretch>
        </p:blipFill>
        <p:spPr bwMode="auto">
          <a:xfrm>
            <a:off x="6223000" y="1600200"/>
            <a:ext cx="1016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21" name="Picture 29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6"/>
          <a:srcRect/>
          <a:stretch>
            <a:fillRect/>
          </a:stretch>
        </p:blipFill>
        <p:spPr bwMode="auto">
          <a:xfrm>
            <a:off x="7124700" y="1600200"/>
            <a:ext cx="1270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22" name="Picture 31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7"/>
          <a:srcRect/>
          <a:stretch>
            <a:fillRect/>
          </a:stretch>
        </p:blipFill>
        <p:spPr bwMode="auto">
          <a:xfrm>
            <a:off x="5943600" y="304800"/>
            <a:ext cx="457200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23" name="Line 32"/>
          <p:cNvSpPr>
            <a:spLocks noChangeShapeType="1"/>
          </p:cNvSpPr>
          <p:nvPr/>
        </p:nvSpPr>
        <p:spPr bwMode="auto">
          <a:xfrm>
            <a:off x="6248400" y="685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4824" name="Date Placeholder 23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5FC1A66-01CB-4FC1-9C03-378F207E8F45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11/11/2017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4825" name="Slide Number Placeholder 24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8E957B1-367C-404E-84F7-E55C62AD9DB6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60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4826" name="Footer Placeholder 25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26" name="Picture 10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244600" y="685800"/>
            <a:ext cx="6883400" cy="226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827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187DE56-673C-4368-9D3B-7DFC139927C0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11/11/2017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828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3C5751B-2D79-4180-9B90-2D1411D701EF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61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829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50" name="Picture 10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03200" y="457200"/>
            <a:ext cx="8763000" cy="436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6851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E7DC70E-A5D6-45B4-9D75-D42334D93CD8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11/11/2017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6852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88928F9-50C4-4E4E-A1B9-65706D239DB8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62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6853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8" name="Picture 7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03194" y="304800"/>
            <a:ext cx="8762014" cy="5309018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11" name="Picture 10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496806" y="381000"/>
            <a:ext cx="8173787" cy="3832510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206849" name="AutoShape 1" descr="\varphi 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50" name="AutoShape 2" descr="\sigma _{{rr}}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51" name="AutoShape 3" descr="\sigma _{{r\theta }}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52" name="AutoShape 4" descr="\sigma _{{\theta \theta }}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53" name="AutoShape 5" descr="r^{2}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54" name="AutoShape 6" descr="2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55" name="AutoShape 7" descr="{\displaystyle 0}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56" name="AutoShape 8" descr="2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57" name="AutoShape 9" descr="r^{2}~\ln r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58" name="AutoShape 10" descr="2~\ln r+1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59" name="AutoShape 11" descr="{\displaystyle 0}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60" name="AutoShape 12" descr="2~\ln r+3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61" name="AutoShape 13" descr="\ln r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62" name="AutoShape 14" descr="r^{{-2}}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63" name="AutoShape 15" descr="{\displaystyle 0}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64" name="AutoShape 16" descr="-r^{{-2}}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65" name="AutoShape 17" descr="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66" name="AutoShape 18" descr="{\displaystyle 0}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67" name="AutoShape 19" descr="r^{{-2}}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68" name="AutoShape 20" descr="{\displaystyle 0}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69" name="AutoShape 21" descr="r^{3}~\cos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70" name="AutoShape 22" descr="2~r~\cos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71" name="AutoShape 23" descr="2~r~\sin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72" name="AutoShape 24" descr="6~r~\cos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73" name="AutoShape 25" descr="r\theta ~\cos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74" name="AutoShape 26" descr="{\displaystyle -2~r^{-1}~\sin \theta \,}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75" name="AutoShape 27" descr="{\displaystyle  0 }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76" name="AutoShape 28" descr="{\displaystyle  0 }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77" name="AutoShape 29" descr="r~\ln r~\cos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78" name="AutoShape 30" descr="r^{{-1}}~\cos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79" name="AutoShape 31" descr="r^{{-1}}~\sin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80" name="AutoShape 32" descr="r^{{-1}}~\cos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81" name="AutoShape 33" descr="r^{{-1}}~\cos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82" name="AutoShape 34" descr="-2~r^{{-3}}~\cos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83" name="AutoShape 35" descr="-2~r^{{-3}}~\sin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84" name="AutoShape 36" descr="2~r^{{-3}}~\cos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85" name="AutoShape 37" descr="r^{3}~\sin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86" name="AutoShape 38" descr="2~r~\sin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87" name="AutoShape 39" descr="-2~r~\cos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88" name="AutoShape 40" descr="6~r~\sin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89" name="AutoShape 41" descr="r\theta ~\sin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90" name="AutoShape 42" descr="2~r^{{-1}}~\cos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91" name="AutoShape 43" descr="{\displaystyle  0 }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92" name="AutoShape 44" descr="{\displaystyle  0 }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93" name="AutoShape 45" descr="r~\ln r~\sin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94" name="AutoShape 46" descr="r^{{-1}}~\sin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95" name="AutoShape 47" descr="-r^{{-1}}~\cos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96" name="AutoShape 48" descr="r^{{-1}}~\sin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97" name="AutoShape 49" descr="r^{{-1}}~\sin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98" name="AutoShape 50" descr="-2~r^{{-3}}~\sin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99" name="AutoShape 51" descr="2~r^{{-3}}~\cos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00" name="AutoShape 52" descr="2~r^{{-3}}~\sin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01" name="AutoShape 53" descr="r^{{n+2}}~\cos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02" name="AutoShape 54" descr="-(n+1)(n-2)~r^{n}~\cos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03" name="AutoShape 55" descr="n(n+1)~r^{n}~\sin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04" name="AutoShape 56" descr="{\displaystyle (n+1)(n+2)~r^{n}~\cos(n\theta \,)}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05" name="AutoShape 57" descr="r^{{-n+2}}~\cos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06" name="AutoShape 58" descr="-(n+2)(n-1)~r^{{-n}}~\cos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07" name="AutoShape 59" descr="-n(n-1)~r^{{-n}}~\sin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08" name="AutoShape 60" descr="(n-1)(n-2)~r^{{-n}}~\cos(n\theta )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09" name="AutoShape 61" descr="r^{n}~\cos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10" name="AutoShape 62" descr="-n(n-1)~r^{{n-2}}~\cos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11" name="AutoShape 63" descr="n(n-1)~r^{{n-2}}~\sin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12" name="AutoShape 64" descr="n(n-1)~r^{{n-2}}~\cos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13" name="AutoShape 65" descr="r^{{-n}}~\cos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14" name="AutoShape 66" descr="-n(n+1)~r^{{-n-2}}~\cos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15" name="AutoShape 67" descr="-n(n+1)~r^{{-n-2}}~\sin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16" name="AutoShape 68" descr="n(n+1)~r^{{-n-2}}~\cos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17" name="AutoShape 69" descr="r^{{n+2}}~\sin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18" name="AutoShape 70" descr="-(n+1)(n-2)~r^{n}~\sin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19" name="AutoShape 71" descr="-n(n+1)~r^{n}~\cos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20" name="AutoShape 72" descr="(n+1)(n+2)~r^{n}~\sin(n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21" name="AutoShape 73" descr="r^{{-n+2}}~\sin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22" name="AutoShape 74" descr="-(n+2)(n-1)~r^{{-n}}~\sin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23" name="AutoShape 75" descr="n(n-1)~r^{{-n}}~\cos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24" name="AutoShape 76" descr="(n-1)(n-2)~r^{{-n}}~\sin(n\theta )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25" name="AutoShape 77" descr="r^{n}~\sin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26" name="AutoShape 78" descr="-n(n-1)~r^{{n-2}}~\sin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27" name="AutoShape 79" descr="-n(n-1)~r^{{n-2}}~\cos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28" name="AutoShape 80" descr="n(n-1)~r^{{n-2}}~\sin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29" name="AutoShape 81" descr="r^{{-n}}~\sin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30" name="AutoShape 82" descr="-n(n+1)~r^{{-n-2}}~\sin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31" name="AutoShape 83" descr="n(n+1)~r^{{-n-2}}~\cos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32" name="Rectangle 8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06933" name="Picture 8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3475" y="771525"/>
            <a:ext cx="6875463" cy="593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4" name="Picture 93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566" y="228600"/>
            <a:ext cx="8738634" cy="58521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DISPLAYSOURCE" val="\documentclass{article}\pagestyle{empty}&#10;\usepackage{amssymb, amsmath}&#10;\begin{document}&#10;\newcommand{\bm}[1]{\mbox{\boldmath $#1$}}&#10;\noindent&#10;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The {\em Michell solution} gives the stress terms arising out of each &#10;term in $\phi$  (from Elasticity, Barner, 2002)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344"/>
  <p:tag name="PICTUREFILESIZE" val="69182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\sigma_\infty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4"/>
  <p:tag name="PICTUREFILESIZE" val="763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\sigma_\infty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4"/>
  <p:tag name="PICTUREFILESIZE" val="763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\sigma_\infty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4"/>
  <p:tag name="PICTUREFILESIZE" val="763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Using the principle of superposition, the Griffith problem can be decomposed into &#10;two problems. The solution to the problem on the left hand side is &#10;trivial, the stress everywhere in the plane being&#10;$\sigma_x=\sigma_\infty$, $\sigma_y=\sigma_{xy}=0$. &#10;The first problem on the right is what needs to be solved and then &#10;the solution to the Griffith problem is the difference between problem A&#10;and B.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5268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Thus we will solve problem B. The boundary conditions become&#10;\begin{displaymath}&#10;\sigma_{xy}=0, \sigma_x = - \sigma_\infty, \;\;\; \mbox{on&#10;$-a \leq y \leq a$}.&#10;\end{displaymath}&#10;We can further reduce the problem to that of a semi-infinite plane &#10;$x \geq 0$ by using the following conditions on $x=0$:&#10;\begin{displaymath}&#10;\sigma_{xy}=0, \;\; \mbox{for all $y$}&#10;\end{displaymath}&#10;and&#10;\begin{displaymath}&#10;\sigma_{x} = - \sigma_\infty, \;\; \mbox{for $y \leq |a|$},&#10;\end{displaymath}&#10;and &#10;\begin{displaymath}&#10;u=0 \;\; \mbox{for $|y| &gt; a$}.&#10;\end{displaymath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5062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Now we have, for the semi infinite plane problem on $x=0$&#10;\begin{displaymath}&#10;\sigma_\infty =   \frac{2}{\pi} \int_{0}^{\infty}&#10;\bar{p} \cos(\zeta y)  d \zeta&#10;\end{displaymath}&#10;on $0 \leq y \leq a$,&#10;and since,&#10;\begin{displaymath}&#10;u =  \frac{4(1-\nu^2)}{\pi E} \int_{0}^{\infty} \bar{p} &#10;\frac{\cos (\zeta y)}{\zeta} &#10;d \zeta,&#10;\end{displaymath}&#10;on $x=0$, we readily have&#10;\begin{displaymath}&#10;\int_{0}^{\infty} \bar{p} &#10;\frac{\cos (\zeta y)}{\zeta} &#10;d \zeta&#10;= 0,&#10;\end{displaymath}&#10;on $y \geq a$, &#10;for an even $\bar{p}$.&#10;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56"/>
  <p:tag name="PICTUREFILESIZE" val="50007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Finally we need to determine $\bar{p}$ such that:&#10;\begin{eqnarray}&#10;\frac{2}{\pi} \int_0^\infty \bar{p} \cos (\zeta y) d \zeta &amp;=&amp; \sigma_\infty \;\;\;&#10;\mbox{$0\leq y \leq a$} \nonumber \\&#10;\int_0^\infty \bar{p} \frac{\cos (\zeta y)}{\zeta} d \zeta &amp;=&amp; 0&#10;\;\;\; \mbox{$y &gt; a$} \nonumber&#10;\end{eqnarray}&#10;Sneddon (Fourier Transforms, McGraw-Hill Book Co., 1951, pp 424-428)&#10;provides a solution to the above simultaneous integral equations and&#10;for a constant $\sigma_\infty$ we have,&#10;\begin{displaymath}&#10;\bar{p}(\zeta) = \frac{1}{2} \pi \sigma_\infty a J_1(a \zeta),&#10;\end{displaymath}&#10;where $J_n$ denotes a Bessel function of the first type. This further leads to&#10;\begin{displaymath}&#10;\delta(y) = u(y&lt;a,x=0) = \frac{2(1-\nu^2)\sigma_\infty}{E} &#10;\left ( a^2 - y^2 \right )^{1/2},&#10;\end{displaymath}&#10;where $\delta(y)$ gives the profile of the opened crack. 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4"/>
  <p:tag name="PICTUREFILESIZE" val="95058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We will need to use Bessel functions later. Let us look at some of their&#10;properties. The {\it Bessel's differential equation} occurs in many &#10;areas in physics and is given as&#10;\begin{displaymath}&#10;x^2\frac{d^2 y}{d x^2} + x \frac{d y}{d x} + \left ( x^2 -&#10;\alpha^2 \right ) y = 0.&#10;\end{displaymath}&#10;{\it Bessel functions of the first kind} are solutions to the Bessel's&#10;differential equation that are finite at the origin for non-negative&#10;integer $\alpha$ and diverge as $x \rightarrow 0$ for negative,&#10;non-integer $\alpha$. &#10;The solution looks like&#10;\begin{displaymath}&#10;J_\alpha (x) = \sum_{m=0}^\infty \frac{(-1)^m}{m! \Gamma(m+\alpha+1)}&#10;\left ( \frac{x}{2} \right )^{2 m + \alpha},&#10;\end{displaymath}&#10;where $\Gamma$ denotes the {\it gamma function}.&#10;\end{document}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9414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Using the expressions for the stresses in terms of $\bar{p}$, we &#10;immediately see that&#10;\begin{eqnarray}&#10;\frac{1}{2} ( \sigma_x+\sigma_y) &amp;=&amp; - \sigma_\infty a &#10;\int_0^\infty e^{-\zeta x} \cos (\zeta y) J_1 (a \zeta) d \zeta&#10;\nonumber \\&#10;\frac{1}{2} ( \sigma_x - \sigma_y) &amp;=&amp; \sigma_\infty a x&#10;\int_0^\infty \zeta e^{-\zeta x} \cos (\zeta y) J_1 (a \zeta) d \zeta&#10;\nonumber \\&#10;\sigma_{xy} &amp;=&amp; -\sigma_\infty a x \int_0^\infty \zeta e^{-\zeta x}&#10;\sin (\zeta y) J_1 (a \zeta) d \zeta \nonumber&#10;\end{eqnarray}&#10;Now, we can immediately see that&#10;\begin{displaymath}&#10;\frac{1}{2} (\sigma_x+\sigma_y ) + i \sigma_{xy} = \sigma_\infty a&#10;x \int_0^\infty \zeta e^{-\zeta z} J_1 (a \zeta) d \zeta.&#10;\end{displaymath}&#10;Here $z=x+iy$.&#10;The integral on the left has an exact solution (see Sneddon, App A)&#10;\begin{displaymath}&#10;\int_0^\infty \zeta e^{-\zeta z} J_1(a \zeta) d \zeta = \frac{1}{(a^2 +&#10;z^2)^{3/2}}.&#10;\end{displaymath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4"/>
  <p:tag name="PICTUREFILESIZE" val="93378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Using $z=r e^{i \theta}$, the individual stress components can be extracted.&#10;For example, when $x=0$, $y &gt; a$ we get&#10;\begin{displaymath}&#10;\sigma_x = \sigma_{\infty} \left [ \frac{y}{\sqrt{y^2 - a^2}} - 1 \right ],&#10;\end{displaymath}&#10;which for small $y$ gives&#10;\begin{displaymath}&#10;\sigma_x = \sigma_\infty \left [ \frac{a}{2(y-a)} \right ]^{1/2}.&#10;\end{displaymath}&#10;This shows that the opening stress just ahead of the crack goes to &#10;$\infty$ as $1/\sqrt{y-a}$ as one approches the crack tip. Note however that &#10;real materials will not sustain infinite stresses and will yield as a result.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7350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Dispacement components are also given by the Michell solution. In the following&#10;\begin{displaymath}&#10;\kappa = \left \{ \begin{array}{cc}&#10;3 - 4 \nu    &amp;\mbox{for plane strain} \\&#10;\dfrac{3 - \nu}{1 + \nu}  &amp;\mbox{for plane stress}.&#10;\end{array} \right .&#10;\end{displaymath}&#10;Also, $\mu$ is the shear modulus and rigid body displacements&#10;\begin{eqnarray}&#10;u_r &amp;=&amp; A \cos \theta + B \sin \theta \nonumber \\&#10;u_\theta &amp;=&amp; - A \sin \theta + B \cos \theta + C r \nonumber&#10;\end{eqnarray}&#10;can always be added to the displacement components.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344"/>
  <p:tag name="PICTUREFILESIZE" val="398942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Imagine that in the Griffith plate, the shape of the crack is given and&#10;we wish to know the stresses that prduced that shape. Thus, &#10;mathematically,&#10;\begin{displaymath}&#10;u = \left \{ \begin{array}{cc}&#10;\delta(y)  &amp;\mbox{for $|y|\leq a$,$x=0$} \\&#10;0 &amp;\mbox{for $|y|&gt;a$, $x=0$}&#10;\end{array} \right .&#10;\end{displaymath}&#10;From the expression for $u(x=0)$ that we derived earlier, we immediately see&#10;that&#10;\begin{displaymath}&#10;\int_0^\infty \frac{\bar{p}}{\zeta} \cos (\zeta y) d \zeta = &#10;\left \{&#10;\begin{array}{cc}&#10;\frac{\pi E}&#10;{4(1 - \nu^2)} \delta(y)  &amp;\mbox{for $0 \leq y \leq a$} \\&#10;0 &amp;\mbox{$y&gt;a$} &#10;\end{array} \right .&#10;\end{displaymath}&#10;Thus, $\bar{p}/\zeta$ is proportional to the {\it Fourier cosine &#10;transform} of $\delta(y)$. Recall that Fourier cosine transform pairs &#10;are defined as&#10;\begin{displaymath}&#10;{\cal F}_c [f(x)](\zeta) = \sqrt{\frac{2}{\pi}} \int_0^\infty f(x) \cos (\zeta x)&#10;d \zeta,&#10;\end{displaymath}&#10;with an inversion formula&#10;\begin{displaymath}&#10;{\cal F}^{-1}_c (x) = \sqrt{\frac{2}{\pi}} \int_0^\infty f(x) \cos (\zeta x)&#10;d x.&#10;\end{displaymath}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114029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Using the Fourier cosine transform, we can see that &#10;$\bar{p}(\zeta)$ can be obtained as a Fourier cosine transform of &#10;$u(y,x=0)$ or&#10;\begin{displaymath}&#10;\bar{p}(\zeta) = \frac{\zeta E}{2(1-\nu^2)} \int_0^a \delta(y) \cos(\zeta y) dy.&#10;\end{displaymath}&#10;The stresses follow from the formulas for the half plane that we &#10;have defined earlier.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45883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\begin{center}&#10;{\bf Problem Set 6: 2 dimensional problems in Cartesian coordinates}&#10;\end{center}&#10;\begin{enumerate}&#10;\item[Pr.1:] Consider a beam $V: \{ 0&lt;x&lt;a \} \times&#10;\{-b&lt;y&lt;b \}$ is subjected to a transverse force $\bm{F}=-F\bm{e}_2$ at&#10;$x=0$, built in at $x=a$ and the edges $y=\pm b$ are traction free. &#10;Choose a suitable series form for the Airy stress function guided by the&#10;strength of materials solution to this problem. Try to satisfy the strong &#10;boundary conditions at $y=\pm b$ and weak ones at $x=0$. &#10;After solving the problem, show that the weak form of the boundary conditions at &#10;the built in end $x=a$ are also satisfied.&#10;\item[Pr.2:] A beam $V: \{ -a&lt;x&lt;a \} \times&#10;\{-b&lt;y&lt;b \}$ is subjected to a normal traction &#10;\begin{displaymath}&#10;\bm{t} = -&#10;S \cos \left ( \frac{\pi x}{2 L} \right ) \bm{e}_2&#10;\end{displaymath}&#10;on $y=b$. Choose a suitable form of the Airy stress function and &#10;find the stresses everywhere in the domain. The beam is&#10;simply supported at the ends $x=\pm L$ and all other edges are free&#10;of traction. You may consider starting with a variable separable form &#10;$\phi=X(x) Y(y)$.&#10;\end{enumera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6"/>
  <p:tag name="PICTUREFILESIZE" val="152286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\begin{enumerate}&#10;\item[Pr.3:] Consider a beam $V:\{ -L &lt;a&lt;L \} \times &#10;\{-c &lt;y &lt;c\}$ subject to end moments $M$. All other edges are&#10;traction free. Formulate the problem and boundary conditions.&#10;Choose a suitable Airy stress function guided by strength of materials&#10;and determine all stresses.&#10;\item[Pr. 4:] A large semi infinite body occupies the space $y\geq 0$.&#10;This body is loaded such that $\sigma_x=S, \sigma_y=\sigma_{xy}=0$&#10;everywhere and the boundary $y=0$ is traction free.&#10;Find the stress function $\phi_0$ satisfying this state of stress. Now, &#10;consider that the boundary $y=0$ is slightly defective and has&#10;a waviness given by $y=\epsilon \cos (\lambda x)$ where &#10;$\epsilon \lambda &lt;&lt; 1$. Consider a form of the &#10;`perturbed' stress function &#10;\begin{displaymath}&#10;\phi = \phi_0 + f(y) \cos (\lambda x)&#10;\end{displaymath}&#10;and find a suitable form for $f(y)$. What is the ratio of the maximum &#10;$\sigma_x$ on the wavy half space to S?&#10;\item[Pr.5:] Consider the equation&#10;\begin{displaymath}&#10;\sin (2 \lambda b) - 2 \lambda b = 0,&#10;\end{displaymath}&#10;that we encountered in connection with finding the edge effect&#10;in beam problems. Assuming $\lambda b=C+iD$, find the roots &#10;of this equation.&#10;\end{enumera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50"/>
  <p:tag name="PICTUREFILESIZE" val="163558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\begin{enumerate}&#10;\item[Pr.6:] A half plane $x \leq 0$ is loaded with a pressure of the form&#10;\begin{displaymath}&#10;p(y) = p_0 {\cal H}(x),&#10;\end{displaymath}&#10;where ${\cal H}$ is the Heaviside function. Find the stresses at a point &#10;located at $r,\theta$ with respect to a cylindrical polar coordinate &#10;system with origin at $0,0$.&#10;\item[Pr.7:] For a concentrated load ${\bm F} = -F \bm{e}_1$ &#10;acting at the origin, derive the expressions for the stresses in an &#10;infinite body which were given in the class.&#10;\item[Pr.8:] Using the definition of the multidimensional Fourier &#10;transform, show that the following are transform pairs:&#10;\begin{table}[h]&#10;\begin{tabular}{|c|c|}&#10;\hline&#10;$f(\bm{x})$  &amp; ${\cal F}[f](\bm{k})$   \\ \hline&#10;$\exp(i \bm{a} \cdot \bm{x})$   &amp; ${\cal F} [f(\bm{x}- \bm{a})]$ \\&#10;$\delta(\bm{x})$   &amp;1 \\&#10;${1}/{4 \pi r}$   &amp; ${1}/{k^2}$\\&#10;$\log r$      &amp; $- 2 \pi^2/k^3$ \\&#10;$r$     &amp; $8 \pi/k^4$ \\&#10;\hline&#10;\end{tabular}&#10;\end{table}&#10;\end{enumera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6"/>
  <p:tag name="PICTUREFILESIZE" val="105999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2 a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0"/>
  <p:tag name="PICTUREFILESIZE" val="73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u(y)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9"/>
  <p:tag name="PICTUREFILESIZE" val="1197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\delta_0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8"/>
  <p:tag name="PICTUREFILESIZE" val="64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\begin{minipage}{3 in}&#10;The boundary condition to this problem is &#10;\begin{displaymath}&#10;u(y) = \delta_0 \;\;\;\mbox{$|y| \leq a$}&#10;\end{displaymath}&#10;Before embarking on a solution recall the problem of a &#10;distributed uniform traction applied to a half plane. &#10;Also recall that in that case we found that&#10;\begin{displaymath}&#10;\bar{p} = p_0 \frac{\sin \zeta a}{\zeta}.&#10;\end{displaymath}&#10;In case a total load of $P$ is applied, $p_0=P/2a$. &#10;As $a \rightarrow 0$, the distributed load tends to a point load and&#10;we have&#10;\begin{displaymath}&#10;\bar{p} = \lim_{a \rightarrow 0} \frac{P}{2 a} \frac{\sin \zeta a}{\zeta}&#10;= \frac{1}{2} P.&#10;\end{displaymath}&#10;\end{minipag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18"/>
  <p:tag name="PICTUREFILESIZE" val="63486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x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4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$x$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6"/>
  <p:tag name="PICTUREFILESIZE" val="398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y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75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r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34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\theta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5"/>
  <p:tag name="PICTUREFILESIZE" val="438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u_r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1"/>
  <p:tag name="PICTUREFILESIZE" val="559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u_\theta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1"/>
  <p:tag name="PICTUREFILESIZE" val="64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The stresses at any point in the half plane are easily determined as:&#10;\begin{eqnarray}&#10;\sigma_x &amp;=&amp; - \frac{P}{\pi} \int_0^\infty (1+\zeta x) e^{-\zeta x} \cos&#10;(\zeta y) d \zeta = - \frac{2 P x^3}{\pi (x^2 + y^2)^2} \nonumber \\&#10;\sigma_y &amp;=&amp; - \frac{P}{\pi} \int_0^\infty (1- \zeta x) e^{-\zeta x} \cos&#10;(\zeta y) d \zeta = - \frac{2 P x y^2}{\pi (x^2 + y^2)^2} \nonumber \\&#10;\sigma_{xy} &amp;=&amp; - \frac{Px}{\pi} \int_0^\infty \zeta e^{-\zeta x} \sin&#10;(\zeta y) d \zeta = - \frac{2 P x^2 y}{\pi (x^2 + y^2)^2} \nonumber. &#10;\end{eqnarray}&#10;Using a cylindrical polar coordinate system and the fact that&#10;$r^2=x^2+y^2$, $x=r \cos \theta$ and $y=r \sin \theta$,&#10;\begin{displaymath}&#10;\sigma_x = - \frac{2 P \cos^3 \theta}{\pi r}, \sigma_y = - \frac{2 P \cos &#10;\theta \sin^2 \theta}{\pi r}, \; \mathrm{and} \; \sigma_{xy} = - \frac{2 P&#10;\cos^2 \theta \sin \theta}{\pi r},&#10;\end{displaymath}&#10;which implies that&#10;\begin{displaymath}&#10;\sigma_r = \cos^2 \theta \sigma_x + \sin^2 \theta \sigma_y + 2&#10;\sin \theta \cos \theta \sigma_{xy} = - \frac{2 P \cos \theta}{\pi r}.&#10;\end{displaymath}&#10;i.e the normal stress is singular at $r=0$, the point of application of the &#10;point load.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4"/>
  <p:tag name="PICTUREFILESIZE" val="114289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The strains in the polar coordinates follow from Hooke's law&#10;as&#10;\begin{eqnarray}&#10;\epsilon_r = \frac{\partial u_r}{\partial r} &amp;=&amp; - \frac{(1-\nu^2)}{E} \frac{2 P}{\pi}&#10;\frac{\cos \theta}{r} \nonumber \\&#10;\epsilon_\theta = \frac{u_r}{r} + \frac{1}{r} \frac{\partial u_\theta}&#10;{\partial \theta} &amp;=&amp; \frac{\nu(1+\nu)}{E} \frac{2 P}{\pi} \frac{\cos \theta}&#10;{r} \nonumber \\&#10;\epsilon_{r \theta} = \frac{1}{r} \frac{\partial u_r}{\partial \theta}&#10;+ \frac{\partial u_\theta}{\partial r} - \frac{u_\theta}{r} &amp;=&amp; 0 \nonumber&#10;\end{eqnarray}&#10;Integration will yield $u_r$ and $u_\theta$ as&#10;\begin{eqnarray}&#10;u_r &amp;=&amp; - \frac{(1-\nu^2)}{\pi E} 2 P \cos \theta \log r - &#10;\frac{(1 - 2 \nu)(1+\nu)}{\pi E} P \theta \sin \theta + C_1 \sin \theta +&#10;C_2 \cos \theta \nonumber \\&#10;u_\theta &amp;=&amp; \frac{(1-\nu^2)}{\pi E} 2 P \sin \theta \log r + &#10;\frac{\nu(1+\nu)}{\pi E} 2 P \sin \theta - \frac{(1-2 \nu)(1+\nu)}{\pi E}&#10;P \theta \cos \theta + \nonumber \\ &#10;&amp;&amp; \frac{(1-2 \nu)(1+\nu)}{\pi E} P \sin \theta &#10;+ C_1 \cos \theta - C_2 \sin \theta + C_3 r \nonumber,&#10;\end{eqnarray}&#10;where $C_{1/2/3}$ are constants of integration.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4"/>
  <p:tag name="PICTUREFILESIZE" val="9511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Due to symmetry, points along the $x$ axis displace only along it, such that&#10;at $\theta=0$, $u_\theta=0$, or $C_1=C_3=0$. At the surface, &#10;$\theta = \pm \pi/2$,&#10;i.e&#10;\begin{displaymath}&#10; u_r |_{\theta=\pm \pi/2} = -\frac{(1-2 \nu)(1+\nu)P}{2 E},&#10;\end{displaymath}&#10;and&#10;\begin{displaymath}&#10; u_\theta|_{\theta= \pi/2} = -u_\theta|_{\theta= -\pi/2}=&#10; \frac{(1-\nu^2)}{\pi E} 2P \log r&#10;+ C.&#10;\end{displaymath}&#10;The above solutions can be used as Green's function &#10;solutions to determine the stresses and displacements for an arbitrary &#10;distribution of traction $p(y)$ on $x=0$. &#10;&#10;Study the displacements carefully. Note that $u_r|_{\theta=\pi/2} = -v(y&lt;0)$&#10;and $u_r|_{\theta=\pi/2} = v(y&gt;0)$. Thus, the horizontal displacement is &#10;always towards the origin and,&#10;$v$ at $x=0$ undergoes a &#10;jump at the origin as the direction of $u_r$ is opposite on two sides of the&#10;$x$ axis. Similarly,  the vertical displacement of the surface &#10;$u$ is always upwards and is undetermined at the origin. 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12689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Thus the stresses can be written as&#10;\begin{eqnarray}&#10;\sigma_x &amp;=&amp;  - \frac{2 x^3}{\pi}\int_{-b}^a \frac{p(s) ds}{ ((x^2 + (y-s)^2)^2} \nonumber \\&#10;\sigma_y &amp;=&amp;  - \frac{2 x}{\pi}\int_{-b}^a \frac{p(s) ds (y-s)^2}{(x^2 + (y-s)^2)^2} \nonumber \\&#10;\sigma_{xy} &amp;=&amp;  - \frac{2 x^2}{\pi}\int_{-b}^a \frac{p(s) ds (y-s)}{(x^2 + (y-s)^2)^2} \nonumber. &#10;\end{eqnarray}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53"/>
  <p:tag name="PICTUREFILESIZE" val="3986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x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4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$y$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5"/>
  <p:tag name="PICTUREFILESIZE" val="526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y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75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ds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0"/>
  <p:tag name="PICTUREFILESIZE" val="70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s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4"/>
  <p:tag name="PICTUREFILESIZE" val="379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b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4"/>
  <p:tag name="PICTUREFILESIZE" val="417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a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5"/>
  <p:tag name="PICTUREFILESIZE" val="41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p(s)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8"/>
  <p:tag name="PICTUREFILESIZE" val="120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The vertical displacements on the surface become:&#10;\begin{displaymath}&#10;u|_{x=0} =  \frac{2(1-\nu^2)}{\pi E} \int_{-b}^a p(s) \log (y-s) ds + C_1.&#10;\end{displaymath}&#10;It follows that&#10;\begin{displaymath}&#10;\frac{\partial u|_{x=0}}{\partial y} = \frac{2(1-\nu^2)}{\pi E} &#10;\int_{-b}^a \frac{p(s)}{y-s} ds &#10;\end{displaymath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71"/>
  <p:tag name="PICTUREFILESIZE" val="33733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For a rigid flat frictionless punch indenting a surface $x=0$&#10;and $a=b$, we have $\partial u|_{x=0}/&#10;\partial y = 0$. Therefore,&#10;\begin{displaymath}&#10;\int_{-a}^a \frac{p(s)}{y-s} ds = 0.&#10;\end{displaymath}&#10;This is a {\it homogeneous Cauchy singular value integral} (we will learn more about it in the next&#10;section) with the integrand having &#10;a singularilty at $y=s$. However, the solution to this integral &#10;is easily found to be&#10;\begin{displaymath}&#10;p(x) = \frac{P}{\pi \sqrt{a^2 - y^2}},&#10;\end{displaymath}&#10;where&#10;$P= \int_{-a}^a p(y) dy$ is the total load applied on the half space by the&#10;flat punch. Note that $p(y) \rightarrow \infty$ as $y \rightarrow \pm a$, the &#10;corners of the flat punch.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9376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$r$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5"/>
  <p:tag name="PICTUREFILESIZE" val="39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$\theta$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5"/>
  <p:tag name="PICTUREFILESIZE" val="59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$S$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7"/>
  <p:tag name="PICTUREFILESIZE" val="59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$S$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7"/>
  <p:tag name="PICTUREFILESIZE" val="59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$a$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5"/>
  <p:tag name="PICTUREFILESIZE" val="39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\begin{minipage}{3 in}&#10;The boundary conditions are:&#10;\begin{eqnarray}&#10;\sigma_{rr} &amp;=&amp; 0 \; \; \mbox{$r=a$} \nonumber \\&#10;\sigma_{r \theta} &amp;=&amp; 0 \; \; \mbox{$r=a$} \nonumber \\&#10;\sigma_{xy} , \sigma_{yy} &amp;\rightarrow&amp; 0 \; \; \mbox{$r \rightarrow \infty$} &#10;\nonumber \\&#10;\sigma_{rr} &amp;\rightarrow&amp; S \; \; \mbox{$r \rightarrow \infty$} &#10;\nonumber&#10;\end{eqnarray}&#10;The unperturbed solution (i.e. without the whole) can be generated by the &#10;stress function:&#10;\begin{displaymath}&#10;\phi = \frac{S y^2}{4} = \frac{S r^2 \sin^2 \theta}{2} = \frac{S r^2}{4} - &#10;\frac{S r^2 \cos 2 \theta}{4}.&#10;\end{displaymath}&#10;\end{minipage}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215"/>
  <p:tag name="PICTUREFILESIZE" val="26886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Recall that the gradient operator in polar coordinates is given as&#10;\begin{displaymath}&#10;\nabla =\bm{e}_r \frac{\partial}{\partial r}&#10;+ \bm{e}_\theta \frac{1}{r} \frac{\partial}{\partial \theta} + &#10;\bm{e}_3 \frac{\partial}{\partial x_3}&#10;\end{displaymath}&#10;In terms of the displacement field $\bm{u} = u_r \bm{e}_r + u_\theta \bm{e}_\theta + u_3 \bm{e}_3$, the &#10;components of strain are:&#10;\begin{eqnarray}&#10;\epsilon_{rr} &amp;=&amp; \frac{\partial u_r}{\partial r} \nonumber \\&#10;\epsilon_{\theta \theta} &amp;=&amp; \frac{1}{r} \left ( u_r + \frac{\partial u_\theta}&#10;{\partial \theta} \right ) \nonumber \\&#10;\epsilon_{33} &amp;=&amp; \frac{\partial u_3}{\partial x_3} \nonumber \\&#10;\epsilon_{r \theta} &amp;=&amp; \frac{1}{2} \left ( &#10;\frac{1}{r} \frac{\partial u_r}{\partial \theta} + \frac{\partial u_\theta}&#10;{\partial r} - \frac{u_\theta}{r} \right ) \nonumber \\&#10;\epsilon_{\theta z} &amp;=&amp; \frac{1}{2} \left ( \frac{\partial u_\theta}{\partial &#10;z} + \frac{\partial u_z}{\partial \theta} \right ),&#10;\epsilon_{zr} = \frac{1}{2} \left ( \frac{\partial u_r}{\partial z} +&#10;\frac{\partial u_z}{\partial r} \right ).&#10; \nonumber&#10;\end{eqnarray}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346"/>
  <p:tag name="PICTUREFILESIZE" val="64907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Now we supplement it with terms that have $\cos 2 \theta$ or are axisymmetric &#10;and lead to vanishing stresses at &#10;$\infty$. The resulting stress function is:&#10;\begin{displaymath}&#10;\phi = \frac{S r^2}{4} - \frac{S r^2 \cos 2 \theta}{4} + A \log r &#10;+ B \theta + C \cos 2 \theta + D \frac{1}{r^2} \cos 2 \theta.&#10;\end{displaymath}&#10;Stress components corresponding to the above stress function are&#10;\begin{eqnarray}&#10;\sigma_{rr} &amp;=&amp; \frac{S}{2} + \frac{S \cos 2 \theta}{2} + \frac{A}{r^2}&#10;- \frac{4 C \cos 2 \theta}{r^2} - \frac{6 D \cos 2 \theta}{r^4} \nonumber \\&#10;\sigma_{r \theta} &amp;=&amp; - \frac{S \sin 2 \theta}{2} + \frac{B}{r^2} - &#10;\frac{2 C \sin 2 \theta}{r^2} - \frac{6 D \sin 2 \theta}{r^4} \nonumber \\&#10;\sigma_{\theta \theta} &amp;=&amp; \frac{S}{2} - \frac{S \cos 2 \theta}{2} - &#10;\frac{A}{r^2} + \frac{6 D \cos 2 \theta}{r^4} \nonumber&#10;\end{eqnarray}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345"/>
  <p:tag name="PICTUREFILESIZE" val="46518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Traction boundary conditions $\sigma_{rr}=\sigma_{r \theta} = 0$ at &#10;$r=a$ are satisfied if, coefficients of the Fourier terms are zero on $r=a$, i.e&#10;\begin{eqnarray}&#10;\frac{S}{2} + \frac{A}{a^2} &amp;=&amp; 0 \nonumber \\&#10;\frac{B}{a^2} &amp;=&amp; 0 \nonumber \\&#10;\frac{S}{2} - \frac{4C}{a^2} - \frac{6 D}{a^4} &amp;=&amp; 0 \nonumber \\&#10;- \frac{S}{2} - \frac{2 C}{a^2} - \frac{6 D}{a^4} &amp;=&amp; 0 \nonumber&#10;\end{eqnarray}&#10;Solving, we get,&#10;\begin{displaymath}&#10;A = - \frac{S a^2}{2}, B=0, C=\frac{S a^2}, D=- \frac{S a^4}{4}.&#10;\end{displaymath}&#10;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345"/>
  <p:tag name="PICTUREFILESIZE" val="54294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The final stresses are&#10;\begin{eqnarray}&#10;\sigma_{rr} &amp;=&amp; \frac{S}{2} \left ( 1 - \frac{a^2}{r^2} \right ) + &#10;\frac{S \cos 2 \theta}{2} \left ( \frac{3 a^4}{r^4} - \frac{4 a^2}{r^2} + 1 \right )&#10;\nonumber \\&#10;\sigma_{r \theta} &amp;=&amp; \frac{S \sin 2 \theta}{2} \left ( \frac{3 a^4}{r^4} &#10;- \frac{2 a^2}{r^2} - 1 \right ) \nonumber \\&#10;\sigma_{\theta \theta} &amp;=&amp; \frac{S}{2} \left ( 1 + \frac{a^2}{r^2} \right ) &#10;- \frac{S \cos 2 \theta}{2} \left ( \frac{3 a^4}{r^4} + 1 \right ).&#10;\nonumber &#10;\end{eqnarray}&#10;The maximum tensile stress is $\sigma_{\theta \theta} = 3 S$ at &#10;$(a , \pi/2)$ and hence the stress concentration factor for tensile loading &#10;of a plate with a hole is 3.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343"/>
  <p:tag name="PICTUREFILESIZE" val="39894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$x$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6"/>
  <p:tag name="PICTUREFILESIZE" val="39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$y$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5"/>
  <p:tag name="PICTUREFILESIZE" val="52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$r$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5"/>
  <p:tag name="PICTUREFILESIZE" val="39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$\theta$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5"/>
  <p:tag name="PICTUREFILESIZE" val="59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$a$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5"/>
  <p:tag name="PICTUREFILESIZE" val="39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$b$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4"/>
  <p:tag name="PICTUREFILESIZE" val="59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\begin{minipage}{3 in}&#10;Boundary conditions are&#10;\begin{eqnarray}&#10;\sigma_{rr} &amp;=&amp; - p_0; \sigma_{r \theta} = 0 \; \mbox{at $r=a$} \nonumber \\&#10;\sigma_{rr} &amp;=&amp; \sigma_{r \theta} = 0 \; \mbox{at $r=b$} \nonumber&#10;\end{eqnarray}&#10;The loading is independent of $\theta$ and thus, we start with terms that &#10;only give axisymmetric stresses:&#10;\begin{displaymath}&#10;\phi = A r^2 + B \log r + C \theta.&#10;\end{displaymath}&#10;We leave out $r^2 \log r$ as it gives a multivalued expression for &#10;$u_\theta$.&#10;\end{minipage}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217"/>
  <p:tag name="PICTUREFILESIZE" val="26043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The equilibrium equation becomes:&#10;\begin{eqnarray}&#10;\frac{\partial \sigma_{rr}}{\partial r} + \frac{1}{r}&#10;\frac{\partial \sigma_{r \theta}}{\partial \theta} +&#10;\frac{\partial \sigma_{r3}}{\partial x_3} + \frac{1}{r} \left(\sigma_{rr}&#10;- \sigma_{\theta \theta} \right ) + b_r &amp;=&amp; 0 \nonumber \\&#10;\frac{\partial \sigma_{r \theta}}{\partial r} + \frac{1}{r}&#10;\frac{\partial \sigma_{\theta \theta}}{\partial \theta} +&#10;\frac{2}{r}\frac{\partial \sigma_{ \theta 3 }}{\partial x_3} + \frac{2}{r} &#10;\sigma_{r \theta}&#10; + b_\theta &amp;=&amp; 0 \nonumber \\&#10;\frac{\partial \sigma_{r 3}}{\partial r} + \frac{1}{r}&#10;\frac{\partial \sigma_{\theta 3}}{\partial \theta} +&#10;\frac{\partial \sigma_{33 }}{\partial x_3} + \frac{1}{r} &#10;\sigma_{r 3}&#10; + b_3 &amp;=&amp; 0 \nonumber &#10;\end{eqnarray}&#10;where, $(b_r,b_\theta,b_3)$ are the components of the body force.&#10;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283"/>
  <p:tag name="PICTUREFILESIZE" val="28629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The stress components are&#10;\begin{eqnarray}&#10;\sigma_{rr} &amp;=&amp; 2 A + \frac{B}{r^2} \nonumber \\&#10;\sigma_{r \theta} &amp;=&amp; \frac{C}{r^2} \nonumber \\&#10;\sigma_{\theta \theta} &amp;=&amp; 2 A - \frac{B}{r^2} \nonumber&#10;\end{eqnarray}&#10;Inserting the boundary conditions at $r=a,b$, we get&#10;\begin{eqnarray}&#10;2 A + \frac{B}{a^2} &amp;=&amp; - p_0 \nonumber \\&#10;\frac{C}{a^2} &amp;=&amp; 0 \nonumber \\&#10;2 A + \frac{B}{b^2} &amp;=&amp; 0 \nonumber \\&#10;\frac{C}{b^2} &amp;=&amp; 0 \nonumber &#10;\end{eqnarray}&#10;Note that the above set contains a redundant equation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240"/>
  <p:tag name="PICTUREFILESIZE" val="49146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with the solution,&#10;\begin{displaymath}&#10;A = \frac{p_0 a^2}{2(b^2 - a^2)}, B = -\frac{p_0 a^2 b^2}{2(b^2 - a^2)}, C=0.&#10;\end{displaymath}&#10;The final stresses are&#10;\begin{eqnarray}&#10;\sigma_{rr} &amp;=&amp; \frac{p_0 a^2}{b^2 - a^2} \left ( 1 - \frac{b^2}{r^2} \right )&#10;\nonumber \\&#10;\sigma_{r \theta} &amp;=&amp; 0 \nonumber \\&#10;\sigma_{\theta \theta} &amp;=&amp; \frac{p_0 a^2}{b^2 - a^2} \left ( 1 + \frac{b^2}{r^2} \right )&#10;\nonumber &#10;\end{eqnarray}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262"/>
  <p:tag name="PICTUREFILESIZE" val="31967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One dimensional Fourier transform of a function $f(x)$ is defined &#10;as&#10;\begin{displaymath}&#10;\bar{f} (p) = {\cal F}[f(x)] (p)=\int_{-\infty}^{\infty} f(x) &#10;e^{i p x} dx&#10;\end{displaymath}&#10;while the inverse Fourier transform is defined as&#10;\begin{displaymath}&#10;{f} (x) = \frac{1}{{2 \pi}} \int_{-\infty}^{\infty} \bar{f}(p) &#10;e^{-i p x} d \zeta&#10;\end{displaymath}&#10;The above definition is valid if the integral&#10;\begin{displaymath}&#10;\int_{-\infty}^{\infty} \left | f(x) \right | dx&#10;\end{displaymath}&#10;is convergent.&#10;Note that &#10;\begin{displaymath}&#10;\bar{f} (p) = {\cal F}[f(x)] (p)= \frac{1}{\sqrt{2 \pi}} \int_{-\infty}^{\infty} f(x) &#10;e^{i p x} dx,&#10;\end{displaymath}&#10;is also used by some authors in which case the inversion formula &#10;also contains $1/\sqrt{2 \pi}$ ahead of the integral.&#10;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9084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Recall the basic properties of the Fourier transform:&#10;\begin{enumerate}&#10;\item {\bf Shift theorem:} &#10;\begin{displaymath}&#10;e^{i p a} {\cal F}[f] = {\cal F}[f(x-a)]&#10;\end{displaymath}&#10;\item {\bf Convolution theorem:}&#10;The function&#10;\begin{displaymath}&#10;f * g = \int_{-\infty}^{\infty} g(a)&#10;f(x - a) d a,&#10;\end{displaymath}&#10;is called the {\it convolution} of the functions $f$ and $g$. The &#10;{\it convolution theorem} states that&#10;\begin{displaymath}&#10;{\cal F}[f * g] ={\cal F}[f ] {\cal F}[g].&#10;\end{displaymath}&#10;\item {\bf Differentiation rule:} If the first $(r-1)$ derivatives of $f(x)$ vanish as &#10;$x \rightarrow \pm \infty$, &#10;\begin{displaymath}&#10;{\cal F} \left [ \frac{d^r f}{d x^r} \right ] = (-i p)^r {\cal F}[f]&#10;\end{displaymath}&#10;\end{enumera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4"/>
  <p:tag name="PICTUREFILESIZE" val="7680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Multidimensional Fourier transforms are defined by repeated application&#10;of the one dimensional Fourier transform on multidimensional&#10;functions. For example&#10;\begin{eqnarray}&#10;\bar{f}(p_1,x_2) &amp;=&amp;  \int_{-\infty}^{\infty}&#10;f(x_1,x_2) e^{i p_1 x_1} dx_1 \nonumber \\&#10;{\cal F}[f(x_1,x_2)](p_1, p_2) &amp;=&amp; \int_{-\infty}^{\infty}&#10;\bar{f}(p_1, x_2) e^{i p_2 x_2} d x_2, \nonumber&#10;\end{eqnarray}&#10;defines the two dimenisonal Fourier transform ${\cal F}(p_1, p_2)$, &#10;which can alternately be written as&#10;\begin{displaymath}&#10;{\cal F}[f(x_1,x_2)] = \int_{-\infty}^{\infty}&#10;\int_{-\infty}^{\infty} f(x_1,x_2) e^{i (p_1 x_1 + p_2 x_2)} dx_1 dx_2.&#10;\end{displaymath}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7632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A more general form applicable to $3$ dimensions is&#10;\begin{displaymath}&#10;F(\bm{p}) = {\cal F}[f(\bm{x})] =   \int_{-\infty}^{\infty} \int_{-\infty}^{\infty}&#10;\int_{-\infty}^{\infty}&#10;f(\bm{x}) \exp(i \bm{p} \cdot \bm{x}) d \bm{x}.&#10;\end{displaymath}&#10;and the inverse&#10;\begin{displaymath}&#10;f(\bm{x}) = \left ( \frac{1}{2 \pi} \right )^{3}  \int_{-\infty}^{\infty}&#10;\int_{-\infty}^{\infty} \int_{-\infty}^{\infty}&#10;F (\bm{p}) \exp(-i \bm{p} \cdot \bm{x}) d \bm{p}.&#10;\end{displaymath}&#10;&#10;We can easily show that multidimensional Fourier transforms &#10;obey rules similar to 1-d ones. For example, for a function&#10;$f(x_1,x_2)$,&#10;\begin{displaymath}&#10;{\cal F}[\frac{\partial f}{\partial x_1}]=-i p_1 {\cal F} [f]&#10;\end{displaymath}&#10;and&#10;\begin{displaymath}&#10;{\cal F}[\frac{\partial f}{\partial x_2}]=-i p_2 {\cal F} [f]&#10;\end{displaymath}&#10;The convolution theorem as stated for the one dimensional case also &#10;holds for the 3-d and 2-d scenarios.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9626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So, by the convolution theorem we have, for 2-d for instance,&#10;\begin{eqnarray}&#10;{\cal F}^{-1} \left [ F(\bm{p}) G(\bm{p}) \right ] &amp;=&amp; &#10;\int_{-\infty}^{\infty} \int_{-\infty}^{\infty} f (\bm{x} - \bm{\zeta} ) &#10;g (\bm{\zeta}) d \bm{\zeta} \nonumber \\&#10;&amp;=&amp; \int_{-\infty}^{\infty} \int_{-\infty}^{\infty} f (x - \zeta_1, y - \zeta_2) &#10;g (\zeta_1, \zeta_2) d \zeta_1 d \zeta_2 \nonumber&#10;\end{eqnarray}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308"/>
  <p:tag name="PICTUREFILESIZE" val="19446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\begin{table}[h]&#10;\begin{tabular}{|c|c||c|c|} \hline&#10;$f(\bm{x})$      &amp; $F(\bm{p})$   &amp;$f(\bm{x})$      &amp; $F(\bm{p})$\\ \hline &#10;$f_{,k} (\bm{x})$    &amp; $i p_k F(\bm{p})$  &amp; $\dfrac{1}{r^3}$   &amp; $- 4 \pi \log p$&#10;\\ \hline&#10;$x_k f(\bm{x})$   &amp; $i F_{,k} (\bm{p})$  &amp;$ \dfrac{x_k}{r}$   &amp; $ - \dfrac{8 \pi i p_k}&#10;{p^4}$ \\ \hline&#10;$\exp( i \bm{a} \cdot \bm{x} )$   &amp; $F(\bm{p} - \bm{a})$ &#10;&amp; $\nabla \delta (\bm{x} )$   &amp; $ i \bm{p}$&#10;\\ \hline&#10;$f(\bm{x} - \bm{a})$   &amp; $\exp ( - i \bm{p} \cdot \bm{a} ) F( \bm{p} )$ &#10;&amp; $\bm{x}$    &amp; $- i (2 \pi)^3 \nabla \delta(\bm{p})$&#10;\\ \hline&#10;$\delta(\bm{x})$   &amp; $1$ &#10;&amp; $\dfrac{x_k}{r^3}$   &amp; $ -\dfrac{4 \pi i p_k}{p^2}$ \\ \hline&#10;$ \dfrac{1}{4 \pi r}$   &amp; $\dfrac{1}{p^2}$ &#10;&amp; $r$    &amp; $ \dfrac{8 \pi}{p^4}$&#10;\\ \hline&#10;$ \dfrac{1}{r^2}$   &amp; $2 \pi \log p, \dfrac{2 \pi^2}{p}$  &amp; $F(\bm{x})$   &amp; &#10;$(2 \pi)^2 f (- \bm{p}), (2 \pi)^3 f (- \bm{p})$\\ \hline&#10;$\dfrac{x_k}{r^2}$    &amp; $ \dfrac{2 \pi i p_k}{p^2}, &#10;-\dfrac{2 \pi^2 i p_k}{p^3}$  &amp;   &amp;\\ \hline&#10;$\log r$     &amp; $ \dfrac{2 \pi}{p^2},  - \dfrac{2 \pi^2}{p^3}$  &amp;    &amp; \\ \hline&#10;\end{tabular}&#10;\end{table}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306"/>
  <p:tag name="PICTUREFILESIZE" val="52806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Fourier transform pairs taken partly from \\&#10;{\tt http://www.engin.brown.edu&#10;/courses/en224/singular/singular.html}. \\ Whenever two expressions for &#10;$F(\bm{p})$ are specified, the first pertains to 2-d Fourier transform and the &#10;second to 3-d.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345"/>
  <p:tag name="PICTUREFILESIZE" val="13218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Apply two dimensional Fourier transform to the 2 dimensional equilibrium&#10;equation&#10;\begin{eqnarray}&#10;p_x \bar{\sigma}_x + p_y \bar{\sigma}_{xy} + i \bar{b}_x &amp;=&amp; 0&#10;\nonumber \\ &#10;p_x \bar{\sigma}_{xy} + p_y \bar{\sigma}_{y} + i \bar{b}_y &amp;=&amp; 0&#10;\nonumber &#10;\end{eqnarray}&#10;where we have used the notation $ {\cal F} [\cdot ]= \overline{ (\cdot)}$.&#10;Similarly, assuming plane strain and casting the compatibility equation &#10;in terms of stresses and noting that $\sigma_z = \nu(\sigma_x+\sigma_y)$&#10;we get&#10;(as we have derived earlier):&#10;\begin{displaymath}&#10;\nabla^2(\sigma_x + \sigma_y) = - \frac{1}{1 - \nu} \left ( \frac{\partial b_x}&#10;{\partial x} + \frac{\partial b_y}{\partial y} \right ).&#10;\end{displaymath}&#10;for plane strain.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737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The harmonic operator in cylindrical polar coordinates becomes:&#10;\begin{displaymath}&#10;\nabla^2 = \frac{\partial^2}{\partial r^2} + \frac{1}{r} \frac{\partial}&#10;{\partial r} + \frac{1}{r^2} \frac{\partial^2}{\partial \theta^2}.&#10;\end{displaymath}&#10;Therefore, the biharmonic operator may be written as&#10;\begin{displaymath}&#10;\nabla^4 \phi = \left ( &#10;\frac{\partial^2}{\partial r^2} + \frac{1}{r} \frac{\partial}&#10;{\partial r} + \frac{1}{r^2} \frac{\partial^2}{\partial \theta^2} \right )&#10;\left ( \frac{\partial^2 \phi}{\partial r^2} + \frac{1}{r} \frac{\partial \phi}&#10;{\partial r} + \frac{1}{r^2} \frac{\partial^2 \phi}{\partial \theta^2} \right )&#10;\end{displaymath}&#10;Stress components are&#10;\begin{eqnarray}&#10;\sigma_{rr} &amp;=&amp; \frac{1}{r} \frac{\partial \phi}{\partial r} + \frac{1}{r^2}&#10;\frac{\partial \phi}{\partial \theta^2} + V \nonumber \\&#10;\sigma_{\theta \theta} &amp;=&amp; \frac{\partial^2 \phi}{\partial \theta^2} + V&#10;\nonumber \\&#10;\sigma_{r \theta} &amp;=&amp; \frac{1}{r^2} \frac{\partial \phi}{\partial \theta} &#10;- \frac{1}{r} \frac{\partial^2 \phi}{\partial r \partial \theta}. \nonumber&#10;\end{eqnarray}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295"/>
  <p:tag name="PICTUREFILESIZE" val="51596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&#10;Taking Fourier transforms for this expression for plane strain, and &#10;inserting the transformed equilibrium equations, we finally arrive at:&#10;\begin{displaymath}&#10;\bar{\sigma}_x \left [ (1-\nu) p_y^2 - \nu p_x^2 \right ] +&#10;\bar{\sigma}_y \left [ (1-\nu) p_x^2 - \nu p_y^2 \right ] = 2 &#10;p_x p_y \bar{\sigma}_{xy}.&#10;\end{displaymath}&#10;&#10;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345"/>
  <p:tag name="PICTUREFILESIZE" val="13794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We now have three equations in the three $\bar{\sigma}_{\alpha \beta}$&#10;and so, solving we get,&#10;\begin{eqnarray}&#10;\bar{\sigma}_x + \bar{\sigma}_y &amp;=&amp; - \frac{1}{1 - \nu} &#10;\frac{i p_x \bar{b}_x + i p_y \bar{b}_y}{p_x^2 + p_y^2}&#10;\nonumber \\&#10;\bar{\sigma}_x - \bar{\sigma}_y &amp;=&amp; - \frac{1 - 2 \nu}{1 - \nu}&#10;\frac{p_x^2 - p_y^2}{(p_x^2+ p_y^2)^2} &#10;\left (i p_x \bar{b}_x + i p_y \bar{b}_y \right ) - 4 &#10;\frac{p_x p_y (i p_y \bar{b}_x - i p_x \bar{b}_y)}{(p_x^2+ p_y^2)^2}&#10;\nonumber \\&#10;\bar{\sigma}_{xy} &amp;=&amp; \frac{p_x^2 - p_y^2}{(p_x^2+ p_y^2)^2} &#10;(i p_y \bar{b}_x - i p_x \bar{b}_y) - \frac{1 - 2 \nu}{1 - \nu}&#10;\frac{p_x p_y(i p_x \bar{b}_x + i p_y \bar{b}_y)}{(p_x^2 + p_y^2)^2}&#10;\nonumber&#10;\end{eqnarray}&#10;From tables of Fourier transforms&#10;\begin{displaymath}&#10;{\cal F}[\frac{x}{x^2+y^2}]= \frac{i p_x}{p_x^2 + p_y^2}.&#10;\end{displaymath}&#10;Thus, utilising the convolution theorem,&#10;\begin{displaymath}&#10;{\cal F}^{-1} \left [ \frac{i p_x}{p_x^2+ p_y^2} \bar{b}_x \right ]&#10;= \frac{x}{x^2+y^2} * b_x(x,y) = \int_{-\infty}^{\infty} \int_{-\infty}^{\infty}&#10;\frac{(x- \zeta_1) b_x(\zeta_1, \zeta_2)}{(x-\zeta_1)^2+(y- \zeta_2)^2} d \zeta_1 &#10;d \zeta_2.&#10;\end{displaymath} 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4"/>
  <p:tag name="PICTUREFILESIZE" val="106787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Continuing the same procedure for the second term on the right of &#10;$\bar{\sigma}_x+\bar{\sigma}_y$ we can show that&#10;\begin{displaymath}&#10;\sigma_x + \sigma_y = - \frac{1}{2 \pi (1 - \nu)} &#10;\int_{-\infty}^{\infty} \int_{-\infty}^{\infty}&#10;\frac{(x- \zeta_1) b_x(\zeta_1, \zeta_2) + (y- \zeta_2) &#10;b_y(\zeta_1, \zeta_2)}{(x- \zeta_1)^2 + (y- \zeta_2)^2} d \zeta_1 d \zeta_2.&#10;\end{displaymath}&#10;Similar procedures can be applied to derive expressions (long) for &#10;$\sigma_x- \sigma_y$ and $\sigma_{xy}$. &#10;&#10;&#10;For a special case when the body force is a point load of magnitude $-F$,&#10;acting at the origin $(0,0)$ in the $x$-direction, we can use the &#10;{\it Dirac $\delta$} function&#10;to represent the point load as a body force distribution. Recall that the &#10;Dirac $\delta$ function is defined as&#10;\begin{displaymath}&#10;\delta(x) = 0 \;\; \mbox{if $x\neq 0$}, \;\;&#10;\mathrm{with} \;\;&#10;\int_{-\infty}^{\infty} \delta(x) dx = 1.&#10;\end{displaymath}&#10; &#10;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10210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$x_2,\bm{e}_2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5"/>
  <p:tag name="PICTUREFILESIZE" val="121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$x_1,\bm{e}_1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5"/>
  <p:tag name="PICTUREFILESIZE" val="97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$\bm{F}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8"/>
  <p:tag name="PICTUREFILESIZE" val="40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Using the Dirac delta we can therefore write the body force distribution &#10;as:&#10;\begin{displaymath}&#10;b_x(x,y) = k \delta(x) \delta(y), \;\; \mathrm{and} \;\; b_y=0.&#10;\end{displaymath}&#10;From the fact that the body force distribution must sum to the &#10;applied point load in order to satisfy equilibrium, we must have&#10;\begin{displaymath}&#10;\int_{-\infty}^{\infty} \int_{-\infty}^{\infty} b_x dx dy = - F,&#10;\end{displaymath}&#10;i.e. $k=-F$.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4"/>
  <p:tag name="PICTUREFILESIZE" val="5129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In this case, we can show that &#10;\begin{eqnarray}&#10;\sigma_x &amp;=&amp; \frac{F x}{4 \pi (1 - \nu) r^2} \left [ (1-2 \nu) + \frac{2 x^2}&#10;{r^2} \right ] \nonumber \\&#10;\sigma_y &amp;=&amp; \frac{F x}{4 \pi (1 - \nu) r^2} \left [ (1+2 \nu) - \frac{2 x^2}&#10;{r^2} \right ] \nonumber \\&#10;\sigma_{xy} &amp;=&amp; \frac{F y}{4 \pi (1 - \nu) r^2} \left [ (1-2 \nu) + \frac{2 x^2}&#10;{r^2} \right ] \nonumber &#10;\end{eqnarray}&#10;This is the solution to the stresses in an infinite solid subject to &#10;a point load at the origin acting along the negative $x$ axis. As such,&#10;the problem looks unrealistic but this solution (and its 3-d &#10;generalisation) will form the basis of a wide class of solutions to a range &#10;of interesting problems.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7900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Consider the integral&#10;\begin{displaymath}&#10;\int_{-\infty}^{\infty} \nabla^2 \phi e^{i \zeta y} dy = &#10;\int_{-\infty}^{\infty} \left ( \frac{\partial^2 \phi}{\partial x^2} +&#10;\frac{\partial^2 \phi}{\partial y^2} \right )&#10; e^{i \zeta y} dy.&#10;\end{displaymath}&#10;This can be written as&#10;\begin{displaymath}&#10;\frac{d}{d x^2} \bar{\phi} - \zeta^2 \bar{\phi} = \left ( \frac{d}{d x^2}&#10;- \zeta^2 \right ) \bar{\phi}.&#10;\end{displaymath}&#10;Note that here we define &#10;\begin{displaymath}&#10;\bar{( \cdot )} = \int_{-\infty}^{\infty} ( \cdot ) e^{i \zeta y} dy.&#10;\end{displaymath}&#10;Further, it is easy to show that &#10;\begin{displaymath}&#10;\int_{-\infty}^{\infty} \nabla^4 \phi e^{i \zeta y} dy = \left ( \frac{d}{d x^2}&#10;- \zeta^2 \right )^2 \bar{\phi}.&#10;\end{displaymath}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70"/>
  <p:tag name="PICTUREFILESIZE" val="6304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Thus, from the biharmonic equation $\nabla^4 \phi =0$ it follows that&#10;\begin{displaymath}&#10;\left ( \frac{d^2}{d x^2} - \zeta^2 \right ) \bar{\phi} = 0,&#10;\end{displaymath}&#10;which has a solution of the form&#10;\begin{displaymath}&#10;\bar{\phi} = (A + B x) e^{-|\zeta| x} + (C+D x) e^{|\zeta| x}.&#10;\end{displaymath}&#10;The constants $A,B,C,D$ have to be determined from the &#10;boundary conditions. Once $\bar{\phi}$ is known,&#10;inversion follows the equation&#10;\begin{displaymath}&#10;\phi = \frac{1}{2 \pi} \int_{-\infty}^{\infty} \bar{\phi} e^{-i \zeta y} dy.&#10;\end{displaymath}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4"/>
  <p:tag name="PICTUREFILESIZE" val="6155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Problems in cylindrical polar coordinates that do not have $\theta$&#10;boundaries (eg. a problem on a circular domain $b &lt;r &lt;a$) are often &#10;solved by assuming a {\em Fourier series expansion} for the &#10;Airy stress function, i.e.&#10;\begin{displaymath}&#10;\phi = \sum_{n=0}^\infty f_n(r) \cos (n \theta) + &#10;\sum_{n=0}^\infty g_n(r) \sin (n \theta).&#10;\end{displaymath}&#10;Thus:&#10;\begin{eqnarray}&#10;\frac{\partial \phi}{\partial r} &amp;=&amp; \sum_{n=0}^\infty \frac{d f_n}{d&#10;r} \cos (n \theta) + &#10;\sum_{n=0}^\infty \frac{d g_n}{d&#10;r} \sin (n \theta) \nonumber \\&#10;\frac{d^2 \phi}{d r^2} &amp;=&amp; \sum_{n=0}^\infty \frac{d^2 f_n}{d&#10;r^2} \cos (n \theta) + &#10;\sum_{n=0}^\infty \frac{d^2 g_n}{d&#10;r^2} \sin (n \theta) \nonumber \\&#10;\frac{d^2 \phi}{d \theta^2} &amp;=&amp; - \sum_{n=0}^\infty n^2 &#10;f_n(r) \cos (n \theta) - n^2&#10;\sum_{n=0}^\infty g_n(r) \sin (n \theta). \nonumber&#10;\end{eqnarray}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346"/>
  <p:tag name="PICTUREFILESIZE" val="59775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The transform of the stresses are obtained in a straightforward manner&#10;as&#10;\begin{eqnarray}&#10;\bar{\sigma}_x &amp;=&amp; - \zeta^2 \bar{\phi} \nonumber \\&#10;\bar{\sigma}_y &amp;=&amp; \frac{d^2 \bar{\phi}}{d x^2} \nonumber \\&#10;\bar{\sigma}_{xy} &amp;=&amp; i \zeta \frac{d \bar{\phi}}{d x} \nonumber&#10;\end{eqnarray}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24"/>
  <p:tag name="PICTUREFILESIZE" val="2513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x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4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y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7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p(y)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8"/>
  <p:tag name="PICTUREFILESIZE" val="127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minipage}{3 in}&#10;As an example, consider an infinite half plane loaded by a pressure&#10;in the $x$ direction. Thus&#10;\begin{displaymath}&#10;\sigma_x = -p(y), \sigma_{xy}=0 \;\; \mbox{on $x=0$}.&#10;\end{displaymath}&#10;Also as $x \rightarrow \infty$ we expect all the stresses to &#10;go to zero so that only the term containing $e^{-|\zeta| x}$ needs&#10;to be included in $\bar{\phi}$. Thus&#10;\begin{displaymath}&#10;\bar{\phi} = (A + B x) e^{-|\zeta| x}.&#10;\end{displaymath}&#10;At $x=0$,&#10;\begin{displaymath}&#10;- \zeta^2 A = - \bar{p}, \;\; \mathrm{and} \;\; B- |\zeta| A =0.&#10;\end{displaymath}&#10;\end{minipag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17"/>
  <p:tag name="PICTUREFILESIZE" val="53427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Having determined the constants, we easily find that&#10;\begin{displaymath}&#10;\bar{\phi} = \frac{\bar{p}}{\zeta^2} \left ( 1 + |\zeta| x \right ) e^{-|\zeta| x}.&#10;\end{displaymath}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31"/>
  <p:tag name="PICTUREFILESIZE" val="14758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The stresses follow immediately&#10;\begin{eqnarray}&#10;\sigma_x &amp;=&amp; - {\cal F}^{-1} [\zeta^2 \bar{\phi}] = - \frac{1}{2 \pi} \int_{-\infty}^{\infty}&#10;\bar{p} e^{-|\zeta| x - i \zeta y} \left ( 1 + |\zeta| x \right ) d \zeta&#10;\nonumber  \\&#10;\sigma_y &amp;=&amp; {\cal F}^{-1} \left [\frac{d^2 \bar{\phi}}&#10;{d x^2} \right ]= - \frac{1}{2 \pi} \int_{-\infty}^{\infty}&#10;\bar{p} e^{-|\zeta| x - i \zeta y} \left ( 1 - |\zeta| x \right ) d \zeta&#10;\nonumber  \\&#10;\sigma_{xy} &amp;=&amp; {\cal F}^{-1} \left [i \zeta \frac{d \bar{\phi}}&#10;{d x} \right ]= - \frac{i}{2 \pi} \int_{-\infty}^{\infty}&#10;x \zeta \bar{p} e^{-|\zeta| x - i \zeta y} d \zeta&#10;\nonumber  &#10;\end{eqnarray}&#10;Special cases arise when $\bar{p}(\zeta)$ is an even function of &#10;$\zeta$. Then:&#10;\begin{eqnarray}&#10;\sigma_x &amp;=&amp;  - \frac{2}{\pi} \int_{0}^{\infty}&#10;\bar{p} e^{-\zeta x} \cos(\zeta y) \left ( 1 + |\zeta| x \right ) d \zeta&#10;\nonumber  \\&#10;\sigma_y &amp;=&amp;  - \frac{2}{\pi} \int_{0}^{\infty}&#10;\bar{p} e^{-\zeta x} \cos(\zeta y) \left ( 1 - |\zeta| x \right ) d \zeta&#10;\nonumber  \\&#10;\sigma_{xy} &amp;=&amp; - \frac{2 x}{\pi} \int_{0}^{\infty}&#10;\zeta \bar{p} e^{-\zeta x} \sin(\zeta y) d \zeta&#10;\nonumber  &#10;\end{eqnarray}&#10;We will make use of these relations a liitle later.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99"/>
  <p:tag name="PICTUREFILESIZE" val="9319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So far we have not tried to get the displacements out of these equations.&#10;But in reality, it is easy to get them now that we have all the stresses.&#10;For example, note that for the $v$ displacement,&#10;\begin{displaymath}&#10;\frac{E}{1+\nu} \frac{\partial v}{\partial y} = \sigma_y - \nu (\sigma_x&#10;+ \sigma_y),&#10;\end{displaymath}&#10;in plane strain. Taking Fourier transform on both sides and replacing the&#10;Fourier transform of the stresses with the &#10;corresponding expressions involving $\bar{\phi}$, we can easily show that&#10;\begin{displaymath}&#10;- \frac{i \zeta E}{1+\nu} \bar{v} &#10;= (1-\nu) \frac{d^2 \bar{\phi}}{d x^2} + \nu \zeta^2 \bar{\phi},&#10;\end{displaymath}&#10;whereby,&#10;\begin{displaymath}&#10;v =  \frac{1+\nu}{2 \pi E} {\cal F}^{-1} \left [ (1-\nu) \frac{d^2 \bar{\phi}}&#10;{d x^2} + \nu \zeta^2 \bar{\phi} \right ].&#10;\end{displaymath}&#10;Similarly, for the $u$ component of displacement&#10;\begin{displaymath}&#10;u =  \frac{1+\nu}{2 \pi E} {\cal F}^{-1} \left [ (1-\nu) \frac{d^3 \bar{\phi}}&#10;{d x^3} + (2 + \nu) \zeta^2 \frac{d \bar{\phi}}{d x} \right ].&#10;\end{displaymath}&#10;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11114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For a half plane loaded by $\sigma_x = - p(y)$ on $x=0$, we therefore&#10;get,&#10;\begin{eqnarray}&#10;u &amp;=&amp; \frac{1+\nu}{2 \pi E} \int_{-\infty}^{\infty} |\zeta|&#10;\bar{p} e^{-|\zeta| x - i \zeta y} \left [2(1 -\nu) + |\zeta| x \right ] d \zeta &#10;\nonumber \\&#10;v &amp;=&amp; -\frac{1+\nu}{2 \pi E} \int_{-\infty}^{\infty} |\zeta|&#10;\bar{p} e^{-|\zeta| x - i \zeta y} \left [2(1 -\nu) - |\zeta| x \right ] d \zeta.&#10;\nonumber &#10;\end{eqnarray}&#10;In case $\bar{p}$ is an even function, the displacements become&#10;\begin{eqnarray}&#10;u &amp;=&amp; \frac{2(1+\nu)}{\pi E} \int_{0}^{\infty} &#10;\bar{p} e^{-\zeta x} \left [2(1 - \nu) + \zeta x \right ] &#10;\frac{\cos (\zeta x)}{\zeta} d \zeta &#10;\nonumber \\&#10;v &amp;=&amp; -\frac{2(1+\nu)}{\pi E} \int_{0}^{\infty} &#10;\bar{p} e^{-\zeta x} \left [1 - 2\nu - \zeta x \right ] \frac{\sin(\zeta x)}{\zeta}&#10;d \zeta.&#10;\nonumber &#10;\end{eqnarray}&#10;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89"/>
  <p:tag name="PICTUREFILESIZE" val="68896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x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4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Using these derivatives, we obtain ode's for each $f_n$ and $g_n$, which,&#10;in order that $\nabla^4 \phi = 0$ is satisfied, must individually satisfy&#10;\begin{displaymath}&#10;\left ( \frac{d^2}{d r^2} + \frac{1}{r} \frac{d}{d r} - \frac{n^2}{r^2} \right )&#10;\left ( \frac{d^2 f_n}{d r^2} + \frac{1}{r} \frac{d f_n}{d r} - \frac{n^2 f_n}{r^2} \right )&#10;= 0.&#10;\end{displaymath}&#10;Now consider the term inside the second parenthesis to be $F_n$, so that&#10;we have the deq&#10;\begin{displaymath}&#10;\frac{d^2 F_n}{d r^2} + \frac{1}{r} \frac{d F_n}{d r} - \frac{n^2 F_n}{r^2} = 0,&#10;\end{displaymath}&#10;which is a standard {\em Cauchy Euler} form with trial solutions&#10;$F_n=r^m$. Inserting this trial solution into the deq above, we get two roots&#10;$m = \pm n$ so that the general solution, when $n \neq 0,1$ is&#10;\begin{displaymath}&#10;F_n = a_1 r^n + a_2 r^{-n}.&#10;\end{displaymath}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345"/>
  <p:tag name="PICTUREFILESIZE" val="51918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y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7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p(y)=p_0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41"/>
  <p:tag name="PICTUREFILESIZE" val="1958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2 a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0"/>
  <p:tag name="PICTUREFILESIZE" val="73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\begin{minipage}{3 in}&#10;Consider the example where we have $p(y)=p_0$, a &#10;constant, over $-a \leq y \leq a$. Thus&#10;\begin{displaymath}&#10;\bar{p} = p_0 \int_0^a \cos(\zeta y) dy = p_0 \frac{\sin(\zeta a)}&#10;{\zeta}.&#10;\end{displaymath}&#10;\end{minipag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17"/>
  <p:tag name="PICTUREFILESIZE" val="23687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The stresses become&#10;\begin{eqnarray}&#10;\sigma_x &amp;=&amp; - \frac{2}{\pi} \int_0^a \bar{p} (1 + \zeta x) e^{-\zeta x}&#10;\cos(\zeta y) d \zeta \nonumber \\&#10;\sigma_y &amp;=&amp; - \frac{2}{\pi} \int_0^a \bar{p} (1 - \zeta x) e^{-\zeta x}&#10;\cos(\zeta y) d \zeta \nonumber \\&#10;\sigma_{xy} &amp;=&amp; - \frac{2x}{\pi} \int_0^a \zeta \bar{p}  e^{-\zeta x}&#10;\sin(\zeta y) d \zeta \nonumber &#10;\end{eqnarray}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63"/>
  <p:tag name="PICTUREFILESIZE" val="3250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x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4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y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7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p(y)=p_0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41"/>
  <p:tag name="PICTUREFILESIZE" val="195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To perform the integrations, assume that the position vector of &#10;any point $P$ can be &#10;represented as $x+iy = re^{i \theta}$ wrt the origin,&#10;$x+i(y-a) = r_1 e^{i \theta_1}$ wrt $x=a$ and &#10;$x+i(y+a)=r_2 e^{i \theta_2}$ wrt $x=-a$ as shown &#10;in the figure below.&#10;The integrations can be performed easily and result in&#10;\begin{eqnarray}&#10;\sigma_x &amp;=&amp; - \frac{p_0}{2 \pi} \left [ 2 (\theta_1 - \theta_2) -&#10;\sin(2 \theta_1) + \sin (2 \theta_2) \right ] \nonumber \\&#10;\sigma_y &amp;=&amp; - \frac{p_0}{2 \pi} \left [ 2 (\theta_1 - \theta_2) +&#10;\sin(2 \theta_1) - \sin (2 \theta_2) \right ] \nonumber \\&#10;\sigma_{xy} &amp;=&amp; \frac{p_0}{2 \pi} \left [ \cos(2 \theta_2) -&#10;\cos(2 \theta_1) \right ] \nonumber&#10;\end{eqnarray}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7309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2 a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0"/>
  <p:tag name="PICTUREFILESIZE" val="73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Now we solve&#10;\begin{displaymath}&#10;\frac{d^2 f_n}{d r^2} + \frac{1}{r} \frac{d f_n}{d r} - \frac{n^2 f_n}{r^2} = &#10;a_1 r^n + a_2 r^{-n},&#10;\end{displaymath}&#10;which is again of the Cauchy Euler hon-homogeneous form. The &#10;homogeneous solution can be obtained by using the trial function&#10;\begin{displaymath}&#10;r = \exp(z), \; \mathrm{with} \; z= \log (r).&#10;\end{displaymath}&#10;Using&#10;\begin{displaymath}&#10;D = \frac{d}{d z},&#10;\end{displaymath}&#10;the above deq reduces to &#10;\begin{displaymath}&#10;\left ( D^2 - n^2 \right ) f_n = a_1 e^{(n+2) z} + a_1 e^{(-n+2) z},&#10;\end{displaymath}&#10;which means that the homogeneous solution is &#10;\begin{displaymath}&#10;f_n = C_{n1} r^n + C_{n2} r^{-n}.&#10;\end{displaymath}&#10;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345"/>
  <p:tag name="PICTUREFILESIZE" val="61818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r_1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40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r_2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56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r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34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\theta_1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8"/>
  <p:tag name="PICTUREFILESIZE" val="51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\theta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5"/>
  <p:tag name="PICTUREFILESIZE" val="438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\theta_2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8"/>
  <p:tag name="PICTUREFILESIZE" val="669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It can further be shown that the maximum shear stress given by&#10;\begin{displaymath}&#10;\tau = \sqrt{\left ( \frac{\sigma_x - \sigma_y}{2} \right )^2 +&#10;\sigma_{xy}^2},&#10;\end{displaymath}&#10;takes the simple form&#10;\begin{displaymath}&#10;\tau = \frac{p_0}{\pi} \left | \sin ( \theta_1 - \theta_2 ) \right |.&#10;\end{displaymath}&#10;Thus the loci of points at which the maximum principal stress is &#10;a given value are given by&#10;\begin{displaymath}&#10;\left | \sin (\theta_1 - \theta_2) \right | = \mathrm{constant},&#10;\end{displaymath}&#10;which represents a family of circles passing through $(0,-a)$ and &#10;$(0,a)$. 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62847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x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4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y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7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p_0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0"/>
  <p:tag name="PICTUREFILESIZE" val="63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The particular solution, is also easily found as&#10;\begin{displaymath}&#10;f_n = C_{n3} r^{n+2} + C_{n4} r^{-n+2}.&#10;\end{displaymath}&#10;The complete solution is&#10;\begin{displaymath}&#10;f_n = C_{n1} r^n + C_{n2} r^{-n} + C_{n3} r^{n+2} + C_{n4} r^{-n+2}.&#10;\end{displaymath}&#10;For $n=0,1$, two of these solutions become degenerate and the &#10;solutions in that case are:&#10;\begin{displaymath}&#10;f_0 = C_{1} + C_{2} \log r + C_{3} r^2 + C_{4} r^2 \log r,&#10;\end{displaymath}&#10;and&#10;\begin{displaymath}&#10;f_1 = B_{1} r + B_{2} \frac{1}{r} + B_{3} r^3 + B_{4} r \log r.&#10;\end{displaymath}&#10;Note that the equations for $f_0, f_1$ are still degenerate as the &#10;terms corresponding to $C_1, B_1$ correspond to null states of stress.&#10;Complete solutions can be found by the method of variation of parameters&#10;and they include additional terms linear in $\theta$ and $r \theta$.&#10;&#10;&#10;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345"/>
  <p:tag name="PICTUREFILESIZE" val="62718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\sigma_x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1"/>
  <p:tag name="PICTUREFILESIZE" val="589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\sigma_y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1"/>
  <p:tag name="PICTUREFILESIZE" val="629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\tau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29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x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4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y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7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2 a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0"/>
  <p:tag name="PICTUREFILESIZE" val="73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\sigma_\infty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4"/>
  <p:tag name="PICTUREFILESIZE" val="763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\sigma_\infty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4"/>
  <p:tag name="PICTUREFILESIZE" val="76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\begin{minipage}{3 in}&#10;The Griffith problem is defined as shown in the figure. The crack is &#10;a vanishingly thin ellipse $-a \leq y \leq a$, in an infinite plate subjected to remote tension&#10;$\sigma_\infty$. &#10;\end{minipag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17"/>
  <p:tag name="PICTUREFILESIZE" val="2485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x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4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The complete solution to the Airy stress function thus becomes&#10;\begin{eqnarray}&#10;&amp;&amp; \phi = A_{01} r^2 + A_{02} r^2 \log r + A_{03} \log r + A_{04} \theta&#10;\nonumber \\&#10;&amp;+&amp; \left ( A_{11} r^3 + A_{12} r \log r + A_{14} r^{-1} \right ) \cos \theta&#10;+ A_{13} r \theta \sin \theta \nonumber \\&#10;&amp;+&amp; \left ( B_{11} r^3 + B_{12} r \log r + B_{14} r^{-1} \right ) \sin \theta&#10;+ B_{13} r \theta \cos \theta \nonumber \\&#10;&amp;+&amp; \sum_{n=2}^\infty \left ( A_{n1} r^{n+1} + A_{n2} r^{-n+2} + &#10;A_{n3} r^n + A_{n4} r^{-n} \right ) \cos n \theta \nonumber \\&#10;&amp;+&amp; \sum_{n=2}^\infty \left ( B_{n1} r^{n+1} + B_{n2} r^{-n+2} + &#10;B_{n3} r^n + B_{n4} r^{-n} \right ) \sin n \theta \nonumber&#10;\end{eqnarray}&#10;The last terms in the first three rows arise due to degeneracy for $n=0,1$.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322"/>
  <p:tag name="PICTUREFILESIZE" val="42275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y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7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2 a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0"/>
  <p:tag name="PICTUREFILESIZE" val="73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x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45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y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75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2 a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0"/>
  <p:tag name="PICTUREFILESIZE" val="73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\sigma_\infty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4"/>
  <p:tag name="PICTUREFILESIZE" val="76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\sigma_\infty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4"/>
  <p:tag name="PICTUREFILESIZE" val="763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x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45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y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75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\sigma_\infty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4"/>
  <p:tag name="PICTUREFILESIZE" val="763"/>
</p:tagLst>
</file>

<file path=ppt/theme/theme1.xml><?xml version="1.0" encoding="utf-8"?>
<a:theme xmlns:a="http://schemas.openxmlformats.org/drawingml/2006/main" name="iitk1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00"/>
      </a:hlink>
      <a:folHlink>
        <a:srgbClr val="B2B2B2"/>
      </a:folHlink>
    </a:clrScheme>
    <a:fontScheme name="iitk1">
      <a:majorFont>
        <a:latin typeface="Arial"/>
        <a:ea typeface=""/>
        <a:cs typeface="Times New Roman"/>
      </a:majorFont>
      <a:minorFont>
        <a:latin typeface="Times New Roman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  <a:cs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  <a:cs typeface="Times New Roman" charset="0"/>
          </a:defRPr>
        </a:defPPr>
      </a:lstStyle>
    </a:lnDef>
    <a:txDef>
      <a:spPr>
        <a:solidFill>
          <a:srgbClr val="FFFF00"/>
        </a:solidFill>
        <a:ln>
          <a:solidFill>
            <a:srgbClr val="FF0000"/>
          </a:solidFill>
        </a:ln>
      </a:spPr>
      <a:bodyPr wrap="square" rtlCol="0">
        <a:spAutoFit/>
      </a:bodyPr>
      <a:lstStyle>
        <a:defPPr>
          <a:defRPr sz="1200" i="0" dirty="0" err="1" smtClean="0"/>
        </a:defPPr>
      </a:lstStyle>
    </a:txDef>
  </a:objectDefaults>
  <a:extraClrSchemeLst>
    <a:extraClrScheme>
      <a:clrScheme name="iitk1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tk1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tk1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tk1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tk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tk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tk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37878</TotalTime>
  <Words>584</Words>
  <Application>Microsoft Office PowerPoint</Application>
  <PresentationFormat>On-screen Show (4:3)</PresentationFormat>
  <Paragraphs>201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5" baseType="lpstr">
      <vt:lpstr>Arial</vt:lpstr>
      <vt:lpstr>Times New Roman</vt:lpstr>
      <vt:lpstr>iitk1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IIT, KANPUR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Sumeet Basu</dc:creator>
  <cp:lastModifiedBy>Nageshwar Kotame</cp:lastModifiedBy>
  <cp:revision>307</cp:revision>
  <dcterms:created xsi:type="dcterms:W3CDTF">2010-07-28T02:05:45Z</dcterms:created>
  <dcterms:modified xsi:type="dcterms:W3CDTF">2017-11-11T04:45:03Z</dcterms:modified>
</cp:coreProperties>
</file>